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5" r:id="rId22"/>
  </p:sldIdLst>
  <p:sldSz cx="18288000" cy="10287000"/>
  <p:notesSz cx="6858000" cy="9144000"/>
  <p:embeddedFontLst>
    <p:embeddedFont>
      <p:font typeface="Arimo" panose="020B0604020202020204" charset="0"/>
      <p:regular r:id="rId23"/>
    </p:embeddedFont>
    <p:embeddedFont>
      <p:font typeface="Arimo Bold" panose="020B0604020202020204" charset="0"/>
      <p:regular r:id="rId24"/>
    </p:embeddedFont>
    <p:embeddedFont>
      <p:font typeface="Baloo" panose="020B0604020202020204" charset="0"/>
      <p:regular r:id="rId25"/>
    </p:embeddedFont>
    <p:embeddedFont>
      <p:font typeface="Cabin" panose="020B0604020202020204" charset="0"/>
      <p:regular r:id="rId26"/>
    </p:embeddedFont>
    <p:embeddedFont>
      <p:font typeface="Cabin Bold" panose="020B0604020202020204" charset="0"/>
      <p:regular r:id="rId27"/>
    </p:embeddedFont>
    <p:embeddedFont>
      <p:font typeface="Calistoga" panose="020B0604020202020204" charset="0"/>
      <p:regular r:id="rId28"/>
    </p:embeddedFont>
    <p:embeddedFont>
      <p:font typeface="Cambria" panose="02040503050406030204" pitchFamily="18" charset="0"/>
      <p:regular r:id="rId29"/>
      <p:bold r:id="rId30"/>
      <p:italic r:id="rId31"/>
      <p:boldItalic r:id="rId32"/>
    </p:embeddedFont>
    <p:embeddedFont>
      <p:font typeface="Genty Sans" panose="020B0604020202020204" charset="0"/>
      <p:regular r:id="rId33"/>
    </p:embeddedFont>
    <p:embeddedFont>
      <p:font typeface="Maven Pro" panose="020B0604020202020204" charset="0"/>
      <p:regular r:id="rId34"/>
    </p:embeddedFont>
    <p:embeddedFont>
      <p:font typeface="Montserrat Bold" panose="020B0604020202020204" charset="0"/>
      <p:regular r:id="rId35"/>
    </p:embeddedFont>
    <p:embeddedFont>
      <p:font typeface="Quicksand Bold" panose="020B0604020202020204" charset="0"/>
      <p:regular r:id="rId36"/>
    </p:embeddedFont>
    <p:embeddedFont>
      <p:font typeface="Varela Round" panose="00000500000000000000" pitchFamily="2" charset="-79"/>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6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svg"/><Relationship Id="rId7" Type="http://schemas.openxmlformats.org/officeDocument/2006/relationships/image" Target="../media/image11.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7.svg"/><Relationship Id="rId10" Type="http://schemas.openxmlformats.org/officeDocument/2006/relationships/image" Target="../media/image50.png"/><Relationship Id="rId4" Type="http://schemas.openxmlformats.org/officeDocument/2006/relationships/image" Target="../media/image46.png"/><Relationship Id="rId9" Type="http://schemas.openxmlformats.org/officeDocument/2006/relationships/image" Target="../media/image49.sv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18.xml.rels><?xml version="1.0" encoding="UTF-8" standalone="yes"?>
<Relationships xmlns="http://schemas.openxmlformats.org/package/2006/relationships"><Relationship Id="rId3" Type="http://schemas.openxmlformats.org/officeDocument/2006/relationships/image" Target="../media/image58.svg"/><Relationship Id="rId7" Type="http://schemas.openxmlformats.org/officeDocument/2006/relationships/hyperlink" Target="https://drive.google.com/drive/folders/1X5h1TounxHFQWJs2Jr-80HBbZUpohaol?usp=sharing" TargetMode="External"/><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58.sv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58.svg"/><Relationship Id="rId7" Type="http://schemas.openxmlformats.org/officeDocument/2006/relationships/image" Target="../media/image63.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69.svg"/><Relationship Id="rId3" Type="http://schemas.openxmlformats.org/officeDocument/2006/relationships/image" Target="../media/image65.svg"/><Relationship Id="rId7" Type="http://schemas.openxmlformats.org/officeDocument/2006/relationships/image" Target="../media/image67.svg"/><Relationship Id="rId12" Type="http://schemas.openxmlformats.org/officeDocument/2006/relationships/image" Target="../media/image68.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6.png"/><Relationship Id="rId11" Type="http://schemas.openxmlformats.org/officeDocument/2006/relationships/image" Target="../media/image58.svg"/><Relationship Id="rId5" Type="http://schemas.openxmlformats.org/officeDocument/2006/relationships/image" Target="../media/image9.svg"/><Relationship Id="rId15" Type="http://schemas.openxmlformats.org/officeDocument/2006/relationships/image" Target="../media/image71.svg"/><Relationship Id="rId10" Type="http://schemas.openxmlformats.org/officeDocument/2006/relationships/image" Target="../media/image57.png"/><Relationship Id="rId4" Type="http://schemas.openxmlformats.org/officeDocument/2006/relationships/image" Target="../media/image8.png"/><Relationship Id="rId9" Type="http://schemas.openxmlformats.org/officeDocument/2006/relationships/image" Target="../media/image22.svg"/><Relationship Id="rId14" Type="http://schemas.openxmlformats.org/officeDocument/2006/relationships/image" Target="../media/image70.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svg"/><Relationship Id="rId7" Type="http://schemas.openxmlformats.org/officeDocument/2006/relationships/image" Target="../media/image22.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9.svg"/><Relationship Id="rId10" Type="http://schemas.openxmlformats.org/officeDocument/2006/relationships/image" Target="../media/image25.png"/><Relationship Id="rId4" Type="http://schemas.openxmlformats.org/officeDocument/2006/relationships/image" Target="../media/image8.png"/><Relationship Id="rId9" Type="http://schemas.openxmlformats.org/officeDocument/2006/relationships/image" Target="../media/image24.sv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2.sv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2.sv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4C1A4"/>
        </a:solidFill>
        <a:effectLst/>
      </p:bgPr>
    </p:bg>
    <p:spTree>
      <p:nvGrpSpPr>
        <p:cNvPr id="1" name=""/>
        <p:cNvGrpSpPr/>
        <p:nvPr/>
      </p:nvGrpSpPr>
      <p:grpSpPr>
        <a:xfrm>
          <a:off x="0" y="0"/>
          <a:ext cx="0" cy="0"/>
          <a:chOff x="0" y="0"/>
          <a:chExt cx="0" cy="0"/>
        </a:xfrm>
      </p:grpSpPr>
      <p:sp>
        <p:nvSpPr>
          <p:cNvPr id="2" name="Freeform 2"/>
          <p:cNvSpPr/>
          <p:nvPr/>
        </p:nvSpPr>
        <p:spPr>
          <a:xfrm>
            <a:off x="-1627568" y="6723394"/>
            <a:ext cx="5312535" cy="4114800"/>
          </a:xfrm>
          <a:custGeom>
            <a:avLst/>
            <a:gdLst/>
            <a:ahLst/>
            <a:cxnLst/>
            <a:rect l="l" t="t" r="r" b="b"/>
            <a:pathLst>
              <a:path w="5312535" h="4114800">
                <a:moveTo>
                  <a:pt x="0" y="0"/>
                </a:moveTo>
                <a:lnTo>
                  <a:pt x="5312536" y="0"/>
                </a:lnTo>
                <a:lnTo>
                  <a:pt x="531253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84867" y="693585"/>
            <a:ext cx="9364406" cy="9212235"/>
          </a:xfrm>
          <a:custGeom>
            <a:avLst/>
            <a:gdLst/>
            <a:ahLst/>
            <a:cxnLst/>
            <a:rect l="l" t="t" r="r" b="b"/>
            <a:pathLst>
              <a:path w="9364406" h="9212235">
                <a:moveTo>
                  <a:pt x="0" y="0"/>
                </a:moveTo>
                <a:lnTo>
                  <a:pt x="9364406" y="0"/>
                </a:lnTo>
                <a:lnTo>
                  <a:pt x="9364406" y="9212235"/>
                </a:lnTo>
                <a:lnTo>
                  <a:pt x="0" y="9212235"/>
                </a:lnTo>
                <a:lnTo>
                  <a:pt x="0" y="0"/>
                </a:lnTo>
                <a:close/>
              </a:path>
            </a:pathLst>
          </a:custGeom>
          <a:blipFill>
            <a:blip r:embed="rId4"/>
            <a:stretch>
              <a:fillRect/>
            </a:stretch>
          </a:blipFill>
        </p:spPr>
      </p:sp>
      <p:sp>
        <p:nvSpPr>
          <p:cNvPr id="4" name="Freeform 4"/>
          <p:cNvSpPr/>
          <p:nvPr/>
        </p:nvSpPr>
        <p:spPr>
          <a:xfrm>
            <a:off x="15183025" y="7348205"/>
            <a:ext cx="4152550" cy="4114800"/>
          </a:xfrm>
          <a:custGeom>
            <a:avLst/>
            <a:gdLst/>
            <a:ahLst/>
            <a:cxnLst/>
            <a:rect l="l" t="t" r="r" b="b"/>
            <a:pathLst>
              <a:path w="4152550" h="4114800">
                <a:moveTo>
                  <a:pt x="0" y="0"/>
                </a:moveTo>
                <a:lnTo>
                  <a:pt x="4152550" y="0"/>
                </a:lnTo>
                <a:lnTo>
                  <a:pt x="415255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943995" y="4437574"/>
            <a:ext cx="5493058" cy="4114800"/>
          </a:xfrm>
          <a:custGeom>
            <a:avLst/>
            <a:gdLst/>
            <a:ahLst/>
            <a:cxnLst/>
            <a:rect l="l" t="t" r="r" b="b"/>
            <a:pathLst>
              <a:path w="5493058" h="4114800">
                <a:moveTo>
                  <a:pt x="0" y="0"/>
                </a:moveTo>
                <a:lnTo>
                  <a:pt x="5493059" y="0"/>
                </a:lnTo>
                <a:lnTo>
                  <a:pt x="549305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4943995" y="1025785"/>
            <a:ext cx="4062430" cy="4114800"/>
          </a:xfrm>
          <a:custGeom>
            <a:avLst/>
            <a:gdLst/>
            <a:ahLst/>
            <a:cxnLst/>
            <a:rect l="l" t="t" r="r" b="b"/>
            <a:pathLst>
              <a:path w="4062430" h="4114800">
                <a:moveTo>
                  <a:pt x="0" y="0"/>
                </a:moveTo>
                <a:lnTo>
                  <a:pt x="4062430" y="0"/>
                </a:lnTo>
                <a:lnTo>
                  <a:pt x="406243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4943995" y="-104746"/>
            <a:ext cx="7315200" cy="2261062"/>
          </a:xfrm>
          <a:custGeom>
            <a:avLst/>
            <a:gdLst/>
            <a:ahLst/>
            <a:cxnLst/>
            <a:rect l="l" t="t" r="r" b="b"/>
            <a:pathLst>
              <a:path w="7315200" h="2261062">
                <a:moveTo>
                  <a:pt x="0" y="0"/>
                </a:moveTo>
                <a:lnTo>
                  <a:pt x="7315200" y="0"/>
                </a:lnTo>
                <a:lnTo>
                  <a:pt x="7315200" y="2261062"/>
                </a:lnTo>
                <a:lnTo>
                  <a:pt x="0" y="226106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764743" y="-654161"/>
            <a:ext cx="4891844" cy="4114800"/>
          </a:xfrm>
          <a:custGeom>
            <a:avLst/>
            <a:gdLst/>
            <a:ahLst/>
            <a:cxnLst/>
            <a:rect l="l" t="t" r="r" b="b"/>
            <a:pathLst>
              <a:path w="4891844" h="4114800">
                <a:moveTo>
                  <a:pt x="0" y="0"/>
                </a:moveTo>
                <a:lnTo>
                  <a:pt x="4891843" y="0"/>
                </a:lnTo>
                <a:lnTo>
                  <a:pt x="4891843"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923357" y="-302318"/>
            <a:ext cx="11487426" cy="10589318"/>
          </a:xfrm>
          <a:custGeom>
            <a:avLst/>
            <a:gdLst/>
            <a:ahLst/>
            <a:cxnLst/>
            <a:rect l="l" t="t" r="r" b="b"/>
            <a:pathLst>
              <a:path w="11487426" h="10589318">
                <a:moveTo>
                  <a:pt x="0" y="0"/>
                </a:moveTo>
                <a:lnTo>
                  <a:pt x="11487426" y="0"/>
                </a:lnTo>
                <a:lnTo>
                  <a:pt x="11487426" y="10589318"/>
                </a:lnTo>
                <a:lnTo>
                  <a:pt x="0" y="1058931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TextBox 10"/>
          <p:cNvSpPr txBox="1"/>
          <p:nvPr/>
        </p:nvSpPr>
        <p:spPr>
          <a:xfrm>
            <a:off x="1607376" y="17310"/>
            <a:ext cx="15651924" cy="4130675"/>
          </a:xfrm>
          <a:prstGeom prst="rect">
            <a:avLst/>
          </a:prstGeom>
        </p:spPr>
        <p:txBody>
          <a:bodyPr lIns="0" tIns="0" rIns="0" bIns="0" rtlCol="0" anchor="t">
            <a:spAutoFit/>
          </a:bodyPr>
          <a:lstStyle/>
          <a:p>
            <a:pPr algn="l">
              <a:lnSpc>
                <a:spcPts val="13500"/>
              </a:lnSpc>
            </a:pPr>
            <a:r>
              <a:rPr lang="en-US" sz="5400">
                <a:solidFill>
                  <a:srgbClr val="4D3B08"/>
                </a:solidFill>
                <a:latin typeface="Quicksand Bold"/>
              </a:rPr>
              <a:t>BÁO CÁO CUỐI KỲ</a:t>
            </a:r>
          </a:p>
          <a:p>
            <a:pPr algn="ctr">
              <a:lnSpc>
                <a:spcPts val="8959"/>
              </a:lnSpc>
            </a:pPr>
            <a:r>
              <a:rPr lang="en-US" sz="6399">
                <a:solidFill>
                  <a:srgbClr val="4D3B08"/>
                </a:solidFill>
                <a:latin typeface="Quicksand Bold"/>
              </a:rPr>
              <a:t>HỆ THỐNG CẢNH BÁO CHÁY RỪNG </a:t>
            </a:r>
          </a:p>
          <a:p>
            <a:pPr algn="ctr">
              <a:lnSpc>
                <a:spcPts val="8959"/>
              </a:lnSpc>
            </a:pPr>
            <a:r>
              <a:rPr lang="en-US" sz="6399">
                <a:solidFill>
                  <a:srgbClr val="4D3B08"/>
                </a:solidFill>
                <a:latin typeface="Quicksand Bold"/>
              </a:rPr>
              <a:t>SỬ DỤNG ESP8266</a:t>
            </a:r>
          </a:p>
        </p:txBody>
      </p:sp>
      <p:sp>
        <p:nvSpPr>
          <p:cNvPr id="11" name="TextBox 11"/>
          <p:cNvSpPr txBox="1"/>
          <p:nvPr/>
        </p:nvSpPr>
        <p:spPr>
          <a:xfrm>
            <a:off x="3449733" y="6790069"/>
            <a:ext cx="5407636" cy="821056"/>
          </a:xfrm>
          <a:prstGeom prst="rect">
            <a:avLst/>
          </a:prstGeom>
        </p:spPr>
        <p:txBody>
          <a:bodyPr lIns="0" tIns="0" rIns="0" bIns="0" rtlCol="0" anchor="t">
            <a:spAutoFit/>
          </a:bodyPr>
          <a:lstStyle/>
          <a:p>
            <a:pPr algn="ctr">
              <a:lnSpc>
                <a:spcPts val="6719"/>
              </a:lnSpc>
            </a:pPr>
            <a:r>
              <a:rPr lang="en-US" sz="4799">
                <a:solidFill>
                  <a:srgbClr val="4D3B08"/>
                </a:solidFill>
                <a:latin typeface="Varela Round"/>
              </a:rPr>
              <a:t>Nhóm 2:</a:t>
            </a:r>
          </a:p>
        </p:txBody>
      </p:sp>
      <p:sp>
        <p:nvSpPr>
          <p:cNvPr id="12" name="TextBox 12"/>
          <p:cNvSpPr txBox="1"/>
          <p:nvPr/>
        </p:nvSpPr>
        <p:spPr>
          <a:xfrm>
            <a:off x="1844535" y="7626169"/>
            <a:ext cx="9740320" cy="2470151"/>
          </a:xfrm>
          <a:prstGeom prst="rect">
            <a:avLst/>
          </a:prstGeom>
        </p:spPr>
        <p:txBody>
          <a:bodyPr lIns="0" tIns="0" rIns="0" bIns="0" rtlCol="0" anchor="t">
            <a:spAutoFit/>
          </a:bodyPr>
          <a:lstStyle/>
          <a:p>
            <a:pPr algn="l">
              <a:lnSpc>
                <a:spcPts val="7999"/>
              </a:lnSpc>
            </a:pPr>
            <a:r>
              <a:rPr lang="en-US" sz="3999">
                <a:solidFill>
                  <a:srgbClr val="9E9FA5"/>
                </a:solidFill>
                <a:latin typeface="Varela Round"/>
              </a:rPr>
              <a:t>19520894 - Hoàng Thị Diễm Quỳnh</a:t>
            </a:r>
          </a:p>
          <a:p>
            <a:pPr algn="l">
              <a:lnSpc>
                <a:spcPts val="5599"/>
              </a:lnSpc>
            </a:pPr>
            <a:r>
              <a:rPr lang="en-US" sz="3999">
                <a:solidFill>
                  <a:srgbClr val="9E9FA5"/>
                </a:solidFill>
                <a:latin typeface="Varela Round"/>
              </a:rPr>
              <a:t>21521191 - Nguyễn Lê Thảo Ngọc  </a:t>
            </a:r>
          </a:p>
          <a:p>
            <a:pPr algn="ctr">
              <a:lnSpc>
                <a:spcPts val="5599"/>
              </a:lnSpc>
            </a:pPr>
            <a:endParaRPr lang="en-US" sz="3999">
              <a:solidFill>
                <a:srgbClr val="9E9FA5"/>
              </a:solidFill>
              <a:latin typeface="Varela Round"/>
            </a:endParaRPr>
          </a:p>
        </p:txBody>
      </p:sp>
      <p:sp>
        <p:nvSpPr>
          <p:cNvPr id="13" name="TextBox 13"/>
          <p:cNvSpPr txBox="1"/>
          <p:nvPr/>
        </p:nvSpPr>
        <p:spPr>
          <a:xfrm>
            <a:off x="6153551" y="4879332"/>
            <a:ext cx="6559573" cy="755016"/>
          </a:xfrm>
          <a:prstGeom prst="rect">
            <a:avLst/>
          </a:prstGeom>
        </p:spPr>
        <p:txBody>
          <a:bodyPr lIns="0" tIns="0" rIns="0" bIns="0" rtlCol="0" anchor="t">
            <a:spAutoFit/>
          </a:bodyPr>
          <a:lstStyle/>
          <a:p>
            <a:pPr algn="ctr">
              <a:lnSpc>
                <a:spcPts val="6159"/>
              </a:lnSpc>
            </a:pPr>
            <a:r>
              <a:rPr lang="en-US" sz="4399">
                <a:solidFill>
                  <a:srgbClr val="4D3B08"/>
                </a:solidFill>
                <a:latin typeface="Varela Round"/>
              </a:rPr>
              <a:t>GVHD: Lê Anh Tuấn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6DC"/>
        </a:solidFill>
        <a:effectLst/>
      </p:bgPr>
    </p:bg>
    <p:spTree>
      <p:nvGrpSpPr>
        <p:cNvPr id="1" name=""/>
        <p:cNvGrpSpPr/>
        <p:nvPr/>
      </p:nvGrpSpPr>
      <p:grpSpPr>
        <a:xfrm>
          <a:off x="0" y="0"/>
          <a:ext cx="0" cy="0"/>
          <a:chOff x="0" y="0"/>
          <a:chExt cx="0" cy="0"/>
        </a:xfrm>
      </p:grpSpPr>
      <p:sp>
        <p:nvSpPr>
          <p:cNvPr id="2" name="Freeform 2"/>
          <p:cNvSpPr/>
          <p:nvPr/>
        </p:nvSpPr>
        <p:spPr>
          <a:xfrm>
            <a:off x="5983684" y="3174139"/>
            <a:ext cx="11275616" cy="6084161"/>
          </a:xfrm>
          <a:custGeom>
            <a:avLst/>
            <a:gdLst/>
            <a:ahLst/>
            <a:cxnLst/>
            <a:rect l="l" t="t" r="r" b="b"/>
            <a:pathLst>
              <a:path w="11275616" h="6084161">
                <a:moveTo>
                  <a:pt x="0" y="0"/>
                </a:moveTo>
                <a:lnTo>
                  <a:pt x="11275616" y="0"/>
                </a:lnTo>
                <a:lnTo>
                  <a:pt x="11275616" y="6084161"/>
                </a:lnTo>
                <a:lnTo>
                  <a:pt x="0" y="6084161"/>
                </a:lnTo>
                <a:lnTo>
                  <a:pt x="0" y="0"/>
                </a:lnTo>
                <a:close/>
              </a:path>
            </a:pathLst>
          </a:custGeom>
          <a:blipFill>
            <a:blip r:embed="rId2"/>
            <a:stretch>
              <a:fillRect t="-4975" b="-4975"/>
            </a:stretch>
          </a:blipFill>
        </p:spPr>
      </p:sp>
      <p:sp>
        <p:nvSpPr>
          <p:cNvPr id="3" name="Freeform 3"/>
          <p:cNvSpPr/>
          <p:nvPr/>
        </p:nvSpPr>
        <p:spPr>
          <a:xfrm>
            <a:off x="592247" y="3174139"/>
            <a:ext cx="4745100" cy="2965687"/>
          </a:xfrm>
          <a:custGeom>
            <a:avLst/>
            <a:gdLst/>
            <a:ahLst/>
            <a:cxnLst/>
            <a:rect l="l" t="t" r="r" b="b"/>
            <a:pathLst>
              <a:path w="4745100" h="2965687">
                <a:moveTo>
                  <a:pt x="0" y="0"/>
                </a:moveTo>
                <a:lnTo>
                  <a:pt x="4745099" y="0"/>
                </a:lnTo>
                <a:lnTo>
                  <a:pt x="4745099" y="2965688"/>
                </a:lnTo>
                <a:lnTo>
                  <a:pt x="0" y="2965688"/>
                </a:lnTo>
                <a:lnTo>
                  <a:pt x="0" y="0"/>
                </a:lnTo>
                <a:close/>
              </a:path>
            </a:pathLst>
          </a:custGeom>
          <a:blipFill>
            <a:blip r:embed="rId3"/>
            <a:stretch>
              <a:fillRect/>
            </a:stretch>
          </a:blipFill>
        </p:spPr>
      </p:sp>
      <p:sp>
        <p:nvSpPr>
          <p:cNvPr id="4" name="TextBox 4"/>
          <p:cNvSpPr txBox="1"/>
          <p:nvPr/>
        </p:nvSpPr>
        <p:spPr>
          <a:xfrm>
            <a:off x="2020387" y="866775"/>
            <a:ext cx="9645829" cy="1377949"/>
          </a:xfrm>
          <a:prstGeom prst="rect">
            <a:avLst/>
          </a:prstGeom>
        </p:spPr>
        <p:txBody>
          <a:bodyPr lIns="0" tIns="0" rIns="0" bIns="0" rtlCol="0" anchor="t">
            <a:spAutoFit/>
          </a:bodyPr>
          <a:lstStyle/>
          <a:p>
            <a:pPr algn="l">
              <a:lnSpc>
                <a:spcPts val="11200"/>
              </a:lnSpc>
            </a:pPr>
            <a:r>
              <a:rPr lang="en-US" sz="8000">
                <a:solidFill>
                  <a:srgbClr val="4D3B08"/>
                </a:solidFill>
                <a:latin typeface="Cabin Bold"/>
              </a:rPr>
              <a:t>Dụng cụ và thiết bị </a:t>
            </a:r>
          </a:p>
        </p:txBody>
      </p:sp>
      <p:sp>
        <p:nvSpPr>
          <p:cNvPr id="5" name="TextBox 5"/>
          <p:cNvSpPr txBox="1"/>
          <p:nvPr/>
        </p:nvSpPr>
        <p:spPr>
          <a:xfrm>
            <a:off x="592247" y="1186883"/>
            <a:ext cx="1428140" cy="804408"/>
          </a:xfrm>
          <a:prstGeom prst="rect">
            <a:avLst/>
          </a:prstGeom>
        </p:spPr>
        <p:txBody>
          <a:bodyPr lIns="0" tIns="0" rIns="0" bIns="0" rtlCol="0" anchor="t">
            <a:spAutoFit/>
          </a:bodyPr>
          <a:lstStyle/>
          <a:p>
            <a:pPr algn="ctr">
              <a:lnSpc>
                <a:spcPts val="6525"/>
              </a:lnSpc>
            </a:pPr>
            <a:r>
              <a:rPr lang="en-US" sz="4660">
                <a:solidFill>
                  <a:srgbClr val="FFF6DC"/>
                </a:solidFill>
                <a:latin typeface="Genty Sans"/>
              </a:rPr>
              <a:t>01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4C1A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6328C8-8FC7-96C0-2832-32093B133ABF}"/>
              </a:ext>
            </a:extLst>
          </p:cNvPr>
          <p:cNvPicPr>
            <a:picLocks noChangeAspect="1"/>
          </p:cNvPicPr>
          <p:nvPr/>
        </p:nvPicPr>
        <p:blipFill>
          <a:blip r:embed="rId2"/>
          <a:stretch>
            <a:fillRect/>
          </a:stretch>
        </p:blipFill>
        <p:spPr>
          <a:xfrm>
            <a:off x="228600" y="1315396"/>
            <a:ext cx="17873206" cy="8781104"/>
          </a:xfrm>
          <a:prstGeom prst="rect">
            <a:avLst/>
          </a:prstGeom>
        </p:spPr>
      </p:pic>
      <p:sp>
        <p:nvSpPr>
          <p:cNvPr id="3" name="TextBox 3"/>
          <p:cNvSpPr txBox="1"/>
          <p:nvPr/>
        </p:nvSpPr>
        <p:spPr>
          <a:xfrm>
            <a:off x="2020387" y="39688"/>
            <a:ext cx="9645829" cy="1377949"/>
          </a:xfrm>
          <a:prstGeom prst="rect">
            <a:avLst/>
          </a:prstGeom>
        </p:spPr>
        <p:txBody>
          <a:bodyPr lIns="0" tIns="0" rIns="0" bIns="0" rtlCol="0" anchor="t">
            <a:spAutoFit/>
          </a:bodyPr>
          <a:lstStyle/>
          <a:p>
            <a:pPr algn="l">
              <a:lnSpc>
                <a:spcPts val="11200"/>
              </a:lnSpc>
            </a:pPr>
            <a:r>
              <a:rPr lang="en-US" sz="8000">
                <a:solidFill>
                  <a:srgbClr val="4D3B08"/>
                </a:solidFill>
                <a:latin typeface="Cabin Bold"/>
              </a:rPr>
              <a:t>Kịch bản triển khai</a:t>
            </a:r>
          </a:p>
        </p:txBody>
      </p:sp>
      <p:sp>
        <p:nvSpPr>
          <p:cNvPr id="4" name="TextBox 4"/>
          <p:cNvSpPr txBox="1"/>
          <p:nvPr/>
        </p:nvSpPr>
        <p:spPr>
          <a:xfrm>
            <a:off x="592247" y="388371"/>
            <a:ext cx="1428140" cy="804408"/>
          </a:xfrm>
          <a:prstGeom prst="rect">
            <a:avLst/>
          </a:prstGeom>
        </p:spPr>
        <p:txBody>
          <a:bodyPr lIns="0" tIns="0" rIns="0" bIns="0" rtlCol="0" anchor="t">
            <a:spAutoFit/>
          </a:bodyPr>
          <a:lstStyle/>
          <a:p>
            <a:pPr algn="ctr">
              <a:lnSpc>
                <a:spcPts val="6525"/>
              </a:lnSpc>
            </a:pPr>
            <a:r>
              <a:rPr lang="en-US" sz="4660">
                <a:solidFill>
                  <a:srgbClr val="FFF6DC"/>
                </a:solidFill>
                <a:latin typeface="Genty Sans"/>
              </a:rPr>
              <a:t>02</a:t>
            </a:r>
          </a:p>
        </p:txBody>
      </p:sp>
      <p:sp>
        <p:nvSpPr>
          <p:cNvPr id="5" name="TextBox 5"/>
          <p:cNvSpPr txBox="1"/>
          <p:nvPr/>
        </p:nvSpPr>
        <p:spPr>
          <a:xfrm>
            <a:off x="10734920" y="9198610"/>
            <a:ext cx="6524380" cy="738506"/>
          </a:xfrm>
          <a:prstGeom prst="rect">
            <a:avLst/>
          </a:prstGeom>
        </p:spPr>
        <p:txBody>
          <a:bodyPr lIns="0" tIns="0" rIns="0" bIns="0" rtlCol="0" anchor="t">
            <a:spAutoFit/>
          </a:bodyPr>
          <a:lstStyle/>
          <a:p>
            <a:pPr marL="0" lvl="0" indent="0" algn="ctr">
              <a:lnSpc>
                <a:spcPts val="6019"/>
              </a:lnSpc>
              <a:spcBef>
                <a:spcPct val="0"/>
              </a:spcBef>
            </a:pPr>
            <a:r>
              <a:rPr lang="en-US" sz="4299">
                <a:solidFill>
                  <a:srgbClr val="4D3B08"/>
                </a:solidFill>
                <a:latin typeface="Baloo"/>
              </a:rPr>
              <a:t>QUY TRÌNH HOẠT ĐỘNG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4C1A4"/>
        </a:solidFill>
        <a:effectLst/>
      </p:bgPr>
    </p:bg>
    <p:spTree>
      <p:nvGrpSpPr>
        <p:cNvPr id="1" name=""/>
        <p:cNvGrpSpPr/>
        <p:nvPr/>
      </p:nvGrpSpPr>
      <p:grpSpPr>
        <a:xfrm>
          <a:off x="0" y="0"/>
          <a:ext cx="0" cy="0"/>
          <a:chOff x="0" y="0"/>
          <a:chExt cx="0" cy="0"/>
        </a:xfrm>
      </p:grpSpPr>
      <p:sp>
        <p:nvSpPr>
          <p:cNvPr id="2" name="Freeform 2"/>
          <p:cNvSpPr/>
          <p:nvPr/>
        </p:nvSpPr>
        <p:spPr>
          <a:xfrm>
            <a:off x="1028700" y="2817661"/>
            <a:ext cx="16230600" cy="5461733"/>
          </a:xfrm>
          <a:custGeom>
            <a:avLst/>
            <a:gdLst/>
            <a:ahLst/>
            <a:cxnLst/>
            <a:rect l="l" t="t" r="r" b="b"/>
            <a:pathLst>
              <a:path w="16230600" h="5461733">
                <a:moveTo>
                  <a:pt x="0" y="0"/>
                </a:moveTo>
                <a:lnTo>
                  <a:pt x="16230600" y="0"/>
                </a:lnTo>
                <a:lnTo>
                  <a:pt x="16230600" y="5461732"/>
                </a:lnTo>
                <a:lnTo>
                  <a:pt x="0" y="5461732"/>
                </a:lnTo>
                <a:lnTo>
                  <a:pt x="0" y="0"/>
                </a:lnTo>
                <a:close/>
              </a:path>
            </a:pathLst>
          </a:custGeom>
          <a:blipFill>
            <a:blip r:embed="rId2"/>
            <a:stretch>
              <a:fillRect t="-490" r="-16146"/>
            </a:stretch>
          </a:blipFill>
        </p:spPr>
      </p:sp>
      <p:sp>
        <p:nvSpPr>
          <p:cNvPr id="3" name="TextBox 3"/>
          <p:cNvSpPr txBox="1"/>
          <p:nvPr/>
        </p:nvSpPr>
        <p:spPr>
          <a:xfrm>
            <a:off x="2020387" y="492687"/>
            <a:ext cx="9645829" cy="679450"/>
          </a:xfrm>
          <a:prstGeom prst="rect">
            <a:avLst/>
          </a:prstGeom>
        </p:spPr>
        <p:txBody>
          <a:bodyPr lIns="0" tIns="0" rIns="0" bIns="0" rtlCol="0" anchor="t">
            <a:spAutoFit/>
          </a:bodyPr>
          <a:lstStyle/>
          <a:p>
            <a:pPr algn="l">
              <a:lnSpc>
                <a:spcPts val="5599"/>
              </a:lnSpc>
            </a:pPr>
            <a:r>
              <a:rPr lang="en-US" sz="3999">
                <a:solidFill>
                  <a:srgbClr val="4D3B08"/>
                </a:solidFill>
                <a:latin typeface="Cabin Bold"/>
              </a:rPr>
              <a:t>Kịch bản triển khai</a:t>
            </a:r>
          </a:p>
        </p:txBody>
      </p:sp>
      <p:sp>
        <p:nvSpPr>
          <p:cNvPr id="4" name="TextBox 4"/>
          <p:cNvSpPr txBox="1"/>
          <p:nvPr/>
        </p:nvSpPr>
        <p:spPr>
          <a:xfrm>
            <a:off x="592247" y="775262"/>
            <a:ext cx="1428140" cy="804408"/>
          </a:xfrm>
          <a:prstGeom prst="rect">
            <a:avLst/>
          </a:prstGeom>
        </p:spPr>
        <p:txBody>
          <a:bodyPr lIns="0" tIns="0" rIns="0" bIns="0" rtlCol="0" anchor="t">
            <a:spAutoFit/>
          </a:bodyPr>
          <a:lstStyle/>
          <a:p>
            <a:pPr algn="ctr">
              <a:lnSpc>
                <a:spcPts val="6525"/>
              </a:lnSpc>
            </a:pPr>
            <a:r>
              <a:rPr lang="en-US" sz="4660">
                <a:solidFill>
                  <a:srgbClr val="FFF6DC"/>
                </a:solidFill>
                <a:latin typeface="Genty Sans"/>
              </a:rPr>
              <a:t>02</a:t>
            </a:r>
          </a:p>
        </p:txBody>
      </p:sp>
      <p:sp>
        <p:nvSpPr>
          <p:cNvPr id="5" name="TextBox 5"/>
          <p:cNvSpPr txBox="1"/>
          <p:nvPr/>
        </p:nvSpPr>
        <p:spPr>
          <a:xfrm>
            <a:off x="2020387" y="1129841"/>
            <a:ext cx="11426808" cy="854075"/>
          </a:xfrm>
          <a:prstGeom prst="rect">
            <a:avLst/>
          </a:prstGeom>
        </p:spPr>
        <p:txBody>
          <a:bodyPr lIns="0" tIns="0" rIns="0" bIns="0" rtlCol="0" anchor="t">
            <a:spAutoFit/>
          </a:bodyPr>
          <a:lstStyle/>
          <a:p>
            <a:pPr marL="0" lvl="0" indent="0" algn="l">
              <a:lnSpc>
                <a:spcPts val="7000"/>
              </a:lnSpc>
              <a:spcBef>
                <a:spcPct val="0"/>
              </a:spcBef>
            </a:pPr>
            <a:r>
              <a:rPr lang="en-US" sz="5000">
                <a:solidFill>
                  <a:srgbClr val="4D3B08"/>
                </a:solidFill>
                <a:latin typeface="Baloo"/>
              </a:rPr>
              <a:t>CHƯƠNG TRÌNH ĐIỀU KHIỂN CHÍNH</a:t>
            </a:r>
          </a:p>
        </p:txBody>
      </p:sp>
      <p:sp>
        <p:nvSpPr>
          <p:cNvPr id="6" name="TextBox 6"/>
          <p:cNvSpPr txBox="1"/>
          <p:nvPr/>
        </p:nvSpPr>
        <p:spPr>
          <a:xfrm>
            <a:off x="2870583" y="8937625"/>
            <a:ext cx="12546834" cy="679450"/>
          </a:xfrm>
          <a:prstGeom prst="rect">
            <a:avLst/>
          </a:prstGeom>
        </p:spPr>
        <p:txBody>
          <a:bodyPr lIns="0" tIns="0" rIns="0" bIns="0" rtlCol="0" anchor="t">
            <a:spAutoFit/>
          </a:bodyPr>
          <a:lstStyle/>
          <a:p>
            <a:pPr algn="ctr">
              <a:lnSpc>
                <a:spcPts val="5599"/>
              </a:lnSpc>
              <a:spcBef>
                <a:spcPct val="0"/>
              </a:spcBef>
            </a:pPr>
            <a:r>
              <a:rPr lang="en-US" sz="3999">
                <a:solidFill>
                  <a:srgbClr val="6E733F"/>
                </a:solidFill>
                <a:latin typeface="Cabin Bold"/>
              </a:rPr>
              <a:t>THỰC HIỆN LẤY DỮ LIỆU TỪ CẢM BIẾN DHT22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4C1A4"/>
        </a:solidFill>
        <a:effectLst/>
      </p:bgPr>
    </p:bg>
    <p:spTree>
      <p:nvGrpSpPr>
        <p:cNvPr id="1" name=""/>
        <p:cNvGrpSpPr/>
        <p:nvPr/>
      </p:nvGrpSpPr>
      <p:grpSpPr>
        <a:xfrm>
          <a:off x="0" y="0"/>
          <a:ext cx="0" cy="0"/>
          <a:chOff x="0" y="0"/>
          <a:chExt cx="0" cy="0"/>
        </a:xfrm>
      </p:grpSpPr>
      <p:sp>
        <p:nvSpPr>
          <p:cNvPr id="2" name="Freeform 2"/>
          <p:cNvSpPr/>
          <p:nvPr/>
        </p:nvSpPr>
        <p:spPr>
          <a:xfrm>
            <a:off x="2020387" y="2281577"/>
            <a:ext cx="9889868" cy="7473615"/>
          </a:xfrm>
          <a:custGeom>
            <a:avLst/>
            <a:gdLst/>
            <a:ahLst/>
            <a:cxnLst/>
            <a:rect l="l" t="t" r="r" b="b"/>
            <a:pathLst>
              <a:path w="9889868" h="7473615">
                <a:moveTo>
                  <a:pt x="0" y="0"/>
                </a:moveTo>
                <a:lnTo>
                  <a:pt x="9889868" y="0"/>
                </a:lnTo>
                <a:lnTo>
                  <a:pt x="9889868" y="7473615"/>
                </a:lnTo>
                <a:lnTo>
                  <a:pt x="0" y="7473615"/>
                </a:lnTo>
                <a:lnTo>
                  <a:pt x="0" y="0"/>
                </a:lnTo>
                <a:close/>
              </a:path>
            </a:pathLst>
          </a:custGeom>
          <a:blipFill>
            <a:blip r:embed="rId2"/>
            <a:stretch>
              <a:fillRect l="-696" r="-696"/>
            </a:stretch>
          </a:blipFill>
        </p:spPr>
      </p:sp>
      <p:sp>
        <p:nvSpPr>
          <p:cNvPr id="3" name="TextBox 3"/>
          <p:cNvSpPr txBox="1"/>
          <p:nvPr/>
        </p:nvSpPr>
        <p:spPr>
          <a:xfrm>
            <a:off x="2020387" y="492687"/>
            <a:ext cx="9645829" cy="679450"/>
          </a:xfrm>
          <a:prstGeom prst="rect">
            <a:avLst/>
          </a:prstGeom>
        </p:spPr>
        <p:txBody>
          <a:bodyPr lIns="0" tIns="0" rIns="0" bIns="0" rtlCol="0" anchor="t">
            <a:spAutoFit/>
          </a:bodyPr>
          <a:lstStyle/>
          <a:p>
            <a:pPr algn="l">
              <a:lnSpc>
                <a:spcPts val="5599"/>
              </a:lnSpc>
            </a:pPr>
            <a:r>
              <a:rPr lang="en-US" sz="3999">
                <a:solidFill>
                  <a:srgbClr val="4D3B08"/>
                </a:solidFill>
                <a:latin typeface="Cabin Bold"/>
              </a:rPr>
              <a:t>Kịch bản triển khai</a:t>
            </a:r>
          </a:p>
        </p:txBody>
      </p:sp>
      <p:sp>
        <p:nvSpPr>
          <p:cNvPr id="4" name="TextBox 4"/>
          <p:cNvSpPr txBox="1"/>
          <p:nvPr/>
        </p:nvSpPr>
        <p:spPr>
          <a:xfrm>
            <a:off x="592247" y="775262"/>
            <a:ext cx="1428140" cy="804408"/>
          </a:xfrm>
          <a:prstGeom prst="rect">
            <a:avLst/>
          </a:prstGeom>
        </p:spPr>
        <p:txBody>
          <a:bodyPr lIns="0" tIns="0" rIns="0" bIns="0" rtlCol="0" anchor="t">
            <a:spAutoFit/>
          </a:bodyPr>
          <a:lstStyle/>
          <a:p>
            <a:pPr algn="ctr">
              <a:lnSpc>
                <a:spcPts val="6525"/>
              </a:lnSpc>
            </a:pPr>
            <a:r>
              <a:rPr lang="en-US" sz="4660">
                <a:solidFill>
                  <a:srgbClr val="FFF6DC"/>
                </a:solidFill>
                <a:latin typeface="Genty Sans"/>
              </a:rPr>
              <a:t>02</a:t>
            </a:r>
          </a:p>
        </p:txBody>
      </p:sp>
      <p:sp>
        <p:nvSpPr>
          <p:cNvPr id="5" name="TextBox 5"/>
          <p:cNvSpPr txBox="1"/>
          <p:nvPr/>
        </p:nvSpPr>
        <p:spPr>
          <a:xfrm>
            <a:off x="2020387" y="1129841"/>
            <a:ext cx="11426808" cy="854075"/>
          </a:xfrm>
          <a:prstGeom prst="rect">
            <a:avLst/>
          </a:prstGeom>
        </p:spPr>
        <p:txBody>
          <a:bodyPr lIns="0" tIns="0" rIns="0" bIns="0" rtlCol="0" anchor="t">
            <a:spAutoFit/>
          </a:bodyPr>
          <a:lstStyle/>
          <a:p>
            <a:pPr marL="0" lvl="0" indent="0" algn="l">
              <a:lnSpc>
                <a:spcPts val="7000"/>
              </a:lnSpc>
              <a:spcBef>
                <a:spcPct val="0"/>
              </a:spcBef>
            </a:pPr>
            <a:r>
              <a:rPr lang="en-US" sz="5000">
                <a:solidFill>
                  <a:srgbClr val="4D3B08"/>
                </a:solidFill>
                <a:latin typeface="Baloo"/>
              </a:rPr>
              <a:t>CHƯƠNG TRÌNH ĐIỀU KHIỂN CHÍNH</a:t>
            </a:r>
          </a:p>
        </p:txBody>
      </p:sp>
      <p:sp>
        <p:nvSpPr>
          <p:cNvPr id="6" name="TextBox 6"/>
          <p:cNvSpPr txBox="1"/>
          <p:nvPr/>
        </p:nvSpPr>
        <p:spPr>
          <a:xfrm>
            <a:off x="12062095" y="4429117"/>
            <a:ext cx="6075885" cy="2040316"/>
          </a:xfrm>
          <a:prstGeom prst="rect">
            <a:avLst/>
          </a:prstGeom>
        </p:spPr>
        <p:txBody>
          <a:bodyPr lIns="0" tIns="0" rIns="0" bIns="0" rtlCol="0" anchor="t">
            <a:spAutoFit/>
          </a:bodyPr>
          <a:lstStyle/>
          <a:p>
            <a:pPr algn="ctr">
              <a:lnSpc>
                <a:spcPts val="5464"/>
              </a:lnSpc>
            </a:pPr>
            <a:r>
              <a:rPr lang="en-US" sz="3902">
                <a:solidFill>
                  <a:srgbClr val="6E733F"/>
                </a:solidFill>
                <a:latin typeface="Cabin Bold"/>
              </a:rPr>
              <a:t>KIỂM TRA NHIỆT ĐỘ VÀ </a:t>
            </a:r>
          </a:p>
          <a:p>
            <a:pPr algn="ctr">
              <a:lnSpc>
                <a:spcPts val="5464"/>
              </a:lnSpc>
              <a:spcBef>
                <a:spcPct val="0"/>
              </a:spcBef>
            </a:pPr>
            <a:r>
              <a:rPr lang="en-US" sz="3902">
                <a:solidFill>
                  <a:srgbClr val="6E733F"/>
                </a:solidFill>
                <a:latin typeface="Cabin Bold"/>
              </a:rPr>
              <a:t>THỰC HIỆN CẢNH BÁO KHI CẦN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4C1A4"/>
        </a:solidFill>
        <a:effectLst/>
      </p:bgPr>
    </p:bg>
    <p:spTree>
      <p:nvGrpSpPr>
        <p:cNvPr id="1" name=""/>
        <p:cNvGrpSpPr/>
        <p:nvPr/>
      </p:nvGrpSpPr>
      <p:grpSpPr>
        <a:xfrm>
          <a:off x="0" y="0"/>
          <a:ext cx="0" cy="0"/>
          <a:chOff x="0" y="0"/>
          <a:chExt cx="0" cy="0"/>
        </a:xfrm>
      </p:grpSpPr>
      <p:sp>
        <p:nvSpPr>
          <p:cNvPr id="2" name="Freeform 2"/>
          <p:cNvSpPr/>
          <p:nvPr/>
        </p:nvSpPr>
        <p:spPr>
          <a:xfrm>
            <a:off x="2020387" y="2691958"/>
            <a:ext cx="14176880" cy="2068513"/>
          </a:xfrm>
          <a:custGeom>
            <a:avLst/>
            <a:gdLst/>
            <a:ahLst/>
            <a:cxnLst/>
            <a:rect l="l" t="t" r="r" b="b"/>
            <a:pathLst>
              <a:path w="14176880" h="2068513">
                <a:moveTo>
                  <a:pt x="0" y="0"/>
                </a:moveTo>
                <a:lnTo>
                  <a:pt x="14176879" y="0"/>
                </a:lnTo>
                <a:lnTo>
                  <a:pt x="14176879" y="2068513"/>
                </a:lnTo>
                <a:lnTo>
                  <a:pt x="0" y="2068513"/>
                </a:lnTo>
                <a:lnTo>
                  <a:pt x="0" y="0"/>
                </a:lnTo>
                <a:close/>
              </a:path>
            </a:pathLst>
          </a:custGeom>
          <a:blipFill>
            <a:blip r:embed="rId2"/>
            <a:stretch>
              <a:fillRect/>
            </a:stretch>
          </a:blipFill>
        </p:spPr>
      </p:sp>
      <p:sp>
        <p:nvSpPr>
          <p:cNvPr id="3" name="TextBox 3"/>
          <p:cNvSpPr txBox="1"/>
          <p:nvPr/>
        </p:nvSpPr>
        <p:spPr>
          <a:xfrm>
            <a:off x="2020387" y="492687"/>
            <a:ext cx="9645829" cy="679450"/>
          </a:xfrm>
          <a:prstGeom prst="rect">
            <a:avLst/>
          </a:prstGeom>
        </p:spPr>
        <p:txBody>
          <a:bodyPr lIns="0" tIns="0" rIns="0" bIns="0" rtlCol="0" anchor="t">
            <a:spAutoFit/>
          </a:bodyPr>
          <a:lstStyle/>
          <a:p>
            <a:pPr algn="l">
              <a:lnSpc>
                <a:spcPts val="5599"/>
              </a:lnSpc>
            </a:pPr>
            <a:r>
              <a:rPr lang="en-US" sz="3999">
                <a:solidFill>
                  <a:srgbClr val="4D3B08"/>
                </a:solidFill>
                <a:latin typeface="Cabin Bold"/>
              </a:rPr>
              <a:t>Kịch bản triển khai</a:t>
            </a:r>
          </a:p>
        </p:txBody>
      </p:sp>
      <p:sp>
        <p:nvSpPr>
          <p:cNvPr id="4" name="TextBox 4"/>
          <p:cNvSpPr txBox="1"/>
          <p:nvPr/>
        </p:nvSpPr>
        <p:spPr>
          <a:xfrm>
            <a:off x="592247" y="775262"/>
            <a:ext cx="1428140" cy="804408"/>
          </a:xfrm>
          <a:prstGeom prst="rect">
            <a:avLst/>
          </a:prstGeom>
        </p:spPr>
        <p:txBody>
          <a:bodyPr lIns="0" tIns="0" rIns="0" bIns="0" rtlCol="0" anchor="t">
            <a:spAutoFit/>
          </a:bodyPr>
          <a:lstStyle/>
          <a:p>
            <a:pPr algn="ctr">
              <a:lnSpc>
                <a:spcPts val="6525"/>
              </a:lnSpc>
            </a:pPr>
            <a:r>
              <a:rPr lang="en-US" sz="4660">
                <a:solidFill>
                  <a:srgbClr val="FFF6DC"/>
                </a:solidFill>
                <a:latin typeface="Genty Sans"/>
              </a:rPr>
              <a:t>02</a:t>
            </a:r>
          </a:p>
        </p:txBody>
      </p:sp>
      <p:sp>
        <p:nvSpPr>
          <p:cNvPr id="5" name="TextBox 5"/>
          <p:cNvSpPr txBox="1"/>
          <p:nvPr/>
        </p:nvSpPr>
        <p:spPr>
          <a:xfrm>
            <a:off x="2020387" y="1129841"/>
            <a:ext cx="11426808" cy="854075"/>
          </a:xfrm>
          <a:prstGeom prst="rect">
            <a:avLst/>
          </a:prstGeom>
        </p:spPr>
        <p:txBody>
          <a:bodyPr lIns="0" tIns="0" rIns="0" bIns="0" rtlCol="0" anchor="t">
            <a:spAutoFit/>
          </a:bodyPr>
          <a:lstStyle/>
          <a:p>
            <a:pPr marL="0" lvl="0" indent="0" algn="l">
              <a:lnSpc>
                <a:spcPts val="7000"/>
              </a:lnSpc>
              <a:spcBef>
                <a:spcPct val="0"/>
              </a:spcBef>
            </a:pPr>
            <a:r>
              <a:rPr lang="en-US" sz="5000">
                <a:solidFill>
                  <a:srgbClr val="4D3B08"/>
                </a:solidFill>
                <a:latin typeface="Baloo"/>
              </a:rPr>
              <a:t>CHƯƠNG TRÌNH ĐIỀU KHIỂN CHÍNH</a:t>
            </a:r>
          </a:p>
        </p:txBody>
      </p:sp>
      <p:sp>
        <p:nvSpPr>
          <p:cNvPr id="6" name="TextBox 6"/>
          <p:cNvSpPr txBox="1"/>
          <p:nvPr/>
        </p:nvSpPr>
        <p:spPr>
          <a:xfrm>
            <a:off x="2388377" y="5389121"/>
            <a:ext cx="12546834" cy="679450"/>
          </a:xfrm>
          <a:prstGeom prst="rect">
            <a:avLst/>
          </a:prstGeom>
        </p:spPr>
        <p:txBody>
          <a:bodyPr lIns="0" tIns="0" rIns="0" bIns="0" rtlCol="0" anchor="t">
            <a:spAutoFit/>
          </a:bodyPr>
          <a:lstStyle/>
          <a:p>
            <a:pPr algn="ctr">
              <a:lnSpc>
                <a:spcPts val="5599"/>
              </a:lnSpc>
              <a:spcBef>
                <a:spcPct val="0"/>
              </a:spcBef>
            </a:pPr>
            <a:r>
              <a:rPr lang="en-US" sz="3999">
                <a:solidFill>
                  <a:srgbClr val="6E733F"/>
                </a:solidFill>
                <a:latin typeface="Cabin Bold"/>
              </a:rPr>
              <a:t>GIAO TIẾP VỚI THINGSPEAK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4C1A4"/>
        </a:solidFill>
        <a:effectLst/>
      </p:bgPr>
    </p:bg>
    <p:spTree>
      <p:nvGrpSpPr>
        <p:cNvPr id="1" name=""/>
        <p:cNvGrpSpPr/>
        <p:nvPr/>
      </p:nvGrpSpPr>
      <p:grpSpPr>
        <a:xfrm>
          <a:off x="0" y="0"/>
          <a:ext cx="0" cy="0"/>
          <a:chOff x="0" y="0"/>
          <a:chExt cx="0" cy="0"/>
        </a:xfrm>
      </p:grpSpPr>
      <p:sp>
        <p:nvSpPr>
          <p:cNvPr id="2" name="Freeform 2"/>
          <p:cNvSpPr/>
          <p:nvPr/>
        </p:nvSpPr>
        <p:spPr>
          <a:xfrm>
            <a:off x="2020387" y="1974145"/>
            <a:ext cx="12483399" cy="7284155"/>
          </a:xfrm>
          <a:custGeom>
            <a:avLst/>
            <a:gdLst/>
            <a:ahLst/>
            <a:cxnLst/>
            <a:rect l="l" t="t" r="r" b="b"/>
            <a:pathLst>
              <a:path w="12483399" h="7284155">
                <a:moveTo>
                  <a:pt x="0" y="0"/>
                </a:moveTo>
                <a:lnTo>
                  <a:pt x="12483398" y="0"/>
                </a:lnTo>
                <a:lnTo>
                  <a:pt x="12483398" y="7284155"/>
                </a:lnTo>
                <a:lnTo>
                  <a:pt x="0" y="7284155"/>
                </a:lnTo>
                <a:lnTo>
                  <a:pt x="0" y="0"/>
                </a:lnTo>
                <a:close/>
              </a:path>
            </a:pathLst>
          </a:custGeom>
          <a:blipFill>
            <a:blip r:embed="rId2"/>
            <a:stretch>
              <a:fillRect r="-822"/>
            </a:stretch>
          </a:blipFill>
        </p:spPr>
      </p:sp>
      <p:sp>
        <p:nvSpPr>
          <p:cNvPr id="3" name="TextBox 3"/>
          <p:cNvSpPr txBox="1"/>
          <p:nvPr/>
        </p:nvSpPr>
        <p:spPr>
          <a:xfrm>
            <a:off x="2020387" y="492687"/>
            <a:ext cx="9645829" cy="679450"/>
          </a:xfrm>
          <a:prstGeom prst="rect">
            <a:avLst/>
          </a:prstGeom>
        </p:spPr>
        <p:txBody>
          <a:bodyPr lIns="0" tIns="0" rIns="0" bIns="0" rtlCol="0" anchor="t">
            <a:spAutoFit/>
          </a:bodyPr>
          <a:lstStyle/>
          <a:p>
            <a:pPr algn="l">
              <a:lnSpc>
                <a:spcPts val="5599"/>
              </a:lnSpc>
            </a:pPr>
            <a:r>
              <a:rPr lang="en-US" sz="3999">
                <a:solidFill>
                  <a:srgbClr val="4D3B08"/>
                </a:solidFill>
                <a:latin typeface="Cabin Bold"/>
              </a:rPr>
              <a:t>Kịch bản triển khai</a:t>
            </a:r>
          </a:p>
        </p:txBody>
      </p:sp>
      <p:sp>
        <p:nvSpPr>
          <p:cNvPr id="4" name="TextBox 4"/>
          <p:cNvSpPr txBox="1"/>
          <p:nvPr/>
        </p:nvSpPr>
        <p:spPr>
          <a:xfrm>
            <a:off x="592247" y="775262"/>
            <a:ext cx="1428140" cy="804408"/>
          </a:xfrm>
          <a:prstGeom prst="rect">
            <a:avLst/>
          </a:prstGeom>
        </p:spPr>
        <p:txBody>
          <a:bodyPr lIns="0" tIns="0" rIns="0" bIns="0" rtlCol="0" anchor="t">
            <a:spAutoFit/>
          </a:bodyPr>
          <a:lstStyle/>
          <a:p>
            <a:pPr algn="ctr">
              <a:lnSpc>
                <a:spcPts val="6525"/>
              </a:lnSpc>
            </a:pPr>
            <a:r>
              <a:rPr lang="en-US" sz="4660">
                <a:solidFill>
                  <a:srgbClr val="FFF6DC"/>
                </a:solidFill>
                <a:latin typeface="Genty Sans"/>
              </a:rPr>
              <a:t>02</a:t>
            </a:r>
          </a:p>
        </p:txBody>
      </p:sp>
      <p:sp>
        <p:nvSpPr>
          <p:cNvPr id="5" name="TextBox 5"/>
          <p:cNvSpPr txBox="1"/>
          <p:nvPr/>
        </p:nvSpPr>
        <p:spPr>
          <a:xfrm>
            <a:off x="2020387" y="1129841"/>
            <a:ext cx="11426808" cy="854075"/>
          </a:xfrm>
          <a:prstGeom prst="rect">
            <a:avLst/>
          </a:prstGeom>
        </p:spPr>
        <p:txBody>
          <a:bodyPr lIns="0" tIns="0" rIns="0" bIns="0" rtlCol="0" anchor="t">
            <a:spAutoFit/>
          </a:bodyPr>
          <a:lstStyle/>
          <a:p>
            <a:pPr marL="0" lvl="0" indent="0" algn="l">
              <a:lnSpc>
                <a:spcPts val="7000"/>
              </a:lnSpc>
              <a:spcBef>
                <a:spcPct val="0"/>
              </a:spcBef>
            </a:pPr>
            <a:r>
              <a:rPr lang="en-US" sz="5000">
                <a:solidFill>
                  <a:srgbClr val="4D3B08"/>
                </a:solidFill>
                <a:latin typeface="Baloo"/>
              </a:rPr>
              <a:t>CHƯƠNG TRÌNH ĐIỀU KHIỂN CHÍNH</a:t>
            </a:r>
          </a:p>
        </p:txBody>
      </p:sp>
      <p:sp>
        <p:nvSpPr>
          <p:cNvPr id="6" name="TextBox 6"/>
          <p:cNvSpPr txBox="1"/>
          <p:nvPr/>
        </p:nvSpPr>
        <p:spPr>
          <a:xfrm>
            <a:off x="2020387" y="9420225"/>
            <a:ext cx="12483399" cy="679450"/>
          </a:xfrm>
          <a:prstGeom prst="rect">
            <a:avLst/>
          </a:prstGeom>
        </p:spPr>
        <p:txBody>
          <a:bodyPr lIns="0" tIns="0" rIns="0" bIns="0" rtlCol="0" anchor="t">
            <a:spAutoFit/>
          </a:bodyPr>
          <a:lstStyle/>
          <a:p>
            <a:pPr algn="ctr">
              <a:lnSpc>
                <a:spcPts val="5599"/>
              </a:lnSpc>
              <a:spcBef>
                <a:spcPct val="0"/>
              </a:spcBef>
            </a:pPr>
            <a:r>
              <a:rPr lang="en-US" sz="3999">
                <a:solidFill>
                  <a:srgbClr val="6E733F"/>
                </a:solidFill>
                <a:latin typeface="Cabin Bold"/>
              </a:rPr>
              <a:t>GIAO TIẾP VỚI THINGSPEAK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4C1A4"/>
        </a:solidFill>
        <a:effectLst/>
      </p:bgPr>
    </p:bg>
    <p:spTree>
      <p:nvGrpSpPr>
        <p:cNvPr id="1" name=""/>
        <p:cNvGrpSpPr/>
        <p:nvPr/>
      </p:nvGrpSpPr>
      <p:grpSpPr>
        <a:xfrm>
          <a:off x="0" y="0"/>
          <a:ext cx="0" cy="0"/>
          <a:chOff x="0" y="0"/>
          <a:chExt cx="0" cy="0"/>
        </a:xfrm>
      </p:grpSpPr>
      <p:sp>
        <p:nvSpPr>
          <p:cNvPr id="2" name="Freeform 2"/>
          <p:cNvSpPr/>
          <p:nvPr/>
        </p:nvSpPr>
        <p:spPr>
          <a:xfrm>
            <a:off x="2020387" y="2324695"/>
            <a:ext cx="4226934" cy="6661357"/>
          </a:xfrm>
          <a:custGeom>
            <a:avLst/>
            <a:gdLst/>
            <a:ahLst/>
            <a:cxnLst/>
            <a:rect l="l" t="t" r="r" b="b"/>
            <a:pathLst>
              <a:path w="4226934" h="6661357">
                <a:moveTo>
                  <a:pt x="0" y="0"/>
                </a:moveTo>
                <a:lnTo>
                  <a:pt x="4226934" y="0"/>
                </a:lnTo>
                <a:lnTo>
                  <a:pt x="4226934" y="6661357"/>
                </a:lnTo>
                <a:lnTo>
                  <a:pt x="0" y="66613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030533" y="2324695"/>
            <a:ext cx="4226934" cy="6661357"/>
          </a:xfrm>
          <a:custGeom>
            <a:avLst/>
            <a:gdLst/>
            <a:ahLst/>
            <a:cxnLst/>
            <a:rect l="l" t="t" r="r" b="b"/>
            <a:pathLst>
              <a:path w="4226934" h="6661357">
                <a:moveTo>
                  <a:pt x="0" y="0"/>
                </a:moveTo>
                <a:lnTo>
                  <a:pt x="4226934" y="0"/>
                </a:lnTo>
                <a:lnTo>
                  <a:pt x="4226934" y="6661357"/>
                </a:lnTo>
                <a:lnTo>
                  <a:pt x="0" y="66613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040679" y="2324695"/>
            <a:ext cx="4226934" cy="6661357"/>
          </a:xfrm>
          <a:custGeom>
            <a:avLst/>
            <a:gdLst/>
            <a:ahLst/>
            <a:cxnLst/>
            <a:rect l="l" t="t" r="r" b="b"/>
            <a:pathLst>
              <a:path w="4226934" h="6661357">
                <a:moveTo>
                  <a:pt x="0" y="0"/>
                </a:moveTo>
                <a:lnTo>
                  <a:pt x="4226934" y="0"/>
                </a:lnTo>
                <a:lnTo>
                  <a:pt x="4226934" y="6661357"/>
                </a:lnTo>
                <a:lnTo>
                  <a:pt x="0" y="66613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4624211" y="8869247"/>
            <a:ext cx="7315200" cy="2261062"/>
          </a:xfrm>
          <a:custGeom>
            <a:avLst/>
            <a:gdLst/>
            <a:ahLst/>
            <a:cxnLst/>
            <a:rect l="l" t="t" r="r" b="b"/>
            <a:pathLst>
              <a:path w="7315200" h="2261062">
                <a:moveTo>
                  <a:pt x="7315200" y="0"/>
                </a:moveTo>
                <a:lnTo>
                  <a:pt x="0" y="0"/>
                </a:lnTo>
                <a:lnTo>
                  <a:pt x="0" y="2261062"/>
                </a:lnTo>
                <a:lnTo>
                  <a:pt x="7315200" y="2261062"/>
                </a:lnTo>
                <a:lnTo>
                  <a:pt x="731520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3684756">
            <a:off x="15565424" y="-1263167"/>
            <a:ext cx="4155633" cy="4209204"/>
          </a:xfrm>
          <a:custGeom>
            <a:avLst/>
            <a:gdLst/>
            <a:ahLst/>
            <a:cxnLst/>
            <a:rect l="l" t="t" r="r" b="b"/>
            <a:pathLst>
              <a:path w="4155633" h="4209204">
                <a:moveTo>
                  <a:pt x="0" y="0"/>
                </a:moveTo>
                <a:lnTo>
                  <a:pt x="4155632" y="0"/>
                </a:lnTo>
                <a:lnTo>
                  <a:pt x="4155632" y="4209205"/>
                </a:lnTo>
                <a:lnTo>
                  <a:pt x="0" y="42092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6022447" y="7573541"/>
            <a:ext cx="2512504" cy="2825022"/>
          </a:xfrm>
          <a:custGeom>
            <a:avLst/>
            <a:gdLst/>
            <a:ahLst/>
            <a:cxnLst/>
            <a:rect l="l" t="t" r="r" b="b"/>
            <a:pathLst>
              <a:path w="2512504" h="2825022">
                <a:moveTo>
                  <a:pt x="0" y="0"/>
                </a:moveTo>
                <a:lnTo>
                  <a:pt x="2512504" y="0"/>
                </a:lnTo>
                <a:lnTo>
                  <a:pt x="2512504" y="2825022"/>
                </a:lnTo>
                <a:lnTo>
                  <a:pt x="0" y="2825022"/>
                </a:lnTo>
                <a:lnTo>
                  <a:pt x="0" y="0"/>
                </a:lnTo>
                <a:close/>
              </a:path>
            </a:pathLst>
          </a:custGeom>
          <a:blipFill>
            <a:blip r:embed="rId10"/>
            <a:stretch>
              <a:fillRect/>
            </a:stretch>
          </a:blipFill>
        </p:spPr>
      </p:sp>
      <p:sp>
        <p:nvSpPr>
          <p:cNvPr id="8" name="TextBox 8"/>
          <p:cNvSpPr txBox="1"/>
          <p:nvPr/>
        </p:nvSpPr>
        <p:spPr>
          <a:xfrm>
            <a:off x="2214599" y="3653205"/>
            <a:ext cx="3787234" cy="2646681"/>
          </a:xfrm>
          <a:prstGeom prst="rect">
            <a:avLst/>
          </a:prstGeom>
        </p:spPr>
        <p:txBody>
          <a:bodyPr lIns="0" tIns="0" rIns="0" bIns="0" rtlCol="0" anchor="t">
            <a:spAutoFit/>
          </a:bodyPr>
          <a:lstStyle/>
          <a:p>
            <a:pPr algn="ctr">
              <a:lnSpc>
                <a:spcPts val="5319"/>
              </a:lnSpc>
            </a:pPr>
            <a:r>
              <a:rPr lang="en-US" sz="3799">
                <a:solidFill>
                  <a:srgbClr val="4D3B08"/>
                </a:solidFill>
                <a:latin typeface="Calistoga"/>
              </a:rPr>
              <a:t>ESP8266WiFi.h</a:t>
            </a:r>
          </a:p>
          <a:p>
            <a:pPr algn="ctr">
              <a:lnSpc>
                <a:spcPts val="5319"/>
              </a:lnSpc>
            </a:pPr>
            <a:r>
              <a:rPr lang="en-US" sz="3799">
                <a:solidFill>
                  <a:srgbClr val="4D3B08"/>
                </a:solidFill>
                <a:latin typeface="Cambria"/>
              </a:rPr>
              <a:t>Hỗ trợ kết nối và giao tiếp với mạng WiFi.</a:t>
            </a:r>
          </a:p>
        </p:txBody>
      </p:sp>
      <p:sp>
        <p:nvSpPr>
          <p:cNvPr id="9" name="TextBox 9"/>
          <p:cNvSpPr txBox="1"/>
          <p:nvPr/>
        </p:nvSpPr>
        <p:spPr>
          <a:xfrm>
            <a:off x="7226830" y="3627183"/>
            <a:ext cx="3834340" cy="2646681"/>
          </a:xfrm>
          <a:prstGeom prst="rect">
            <a:avLst/>
          </a:prstGeom>
        </p:spPr>
        <p:txBody>
          <a:bodyPr lIns="0" tIns="0" rIns="0" bIns="0" rtlCol="0" anchor="t">
            <a:spAutoFit/>
          </a:bodyPr>
          <a:lstStyle/>
          <a:p>
            <a:pPr algn="ctr">
              <a:lnSpc>
                <a:spcPts val="5319"/>
              </a:lnSpc>
            </a:pPr>
            <a:r>
              <a:rPr lang="en-US" sz="3799">
                <a:solidFill>
                  <a:srgbClr val="4D3B08"/>
                </a:solidFill>
                <a:latin typeface="Calistoga"/>
              </a:rPr>
              <a:t>DHT.h</a:t>
            </a:r>
          </a:p>
          <a:p>
            <a:pPr algn="ctr">
              <a:lnSpc>
                <a:spcPts val="5319"/>
              </a:lnSpc>
            </a:pPr>
            <a:r>
              <a:rPr lang="en-US" sz="3799">
                <a:solidFill>
                  <a:srgbClr val="4D3B08"/>
                </a:solidFill>
                <a:latin typeface="Cambria"/>
              </a:rPr>
              <a:t>Hỗ trợ đọc dữ liệu từ cảm biến nhiệt độ và độ ẩm DHT.</a:t>
            </a:r>
          </a:p>
        </p:txBody>
      </p:sp>
      <p:sp>
        <p:nvSpPr>
          <p:cNvPr id="10" name="TextBox 10"/>
          <p:cNvSpPr txBox="1"/>
          <p:nvPr/>
        </p:nvSpPr>
        <p:spPr>
          <a:xfrm>
            <a:off x="12286167" y="3627183"/>
            <a:ext cx="3736280" cy="3980181"/>
          </a:xfrm>
          <a:prstGeom prst="rect">
            <a:avLst/>
          </a:prstGeom>
        </p:spPr>
        <p:txBody>
          <a:bodyPr lIns="0" tIns="0" rIns="0" bIns="0" rtlCol="0" anchor="t">
            <a:spAutoFit/>
          </a:bodyPr>
          <a:lstStyle/>
          <a:p>
            <a:pPr algn="ctr">
              <a:lnSpc>
                <a:spcPts val="5319"/>
              </a:lnSpc>
            </a:pPr>
            <a:r>
              <a:rPr lang="en-US" sz="3799">
                <a:solidFill>
                  <a:srgbClr val="4D3B08"/>
                </a:solidFill>
                <a:latin typeface="Calistoga"/>
              </a:rPr>
              <a:t>ArduinoJson.h</a:t>
            </a:r>
          </a:p>
          <a:p>
            <a:pPr algn="ctr">
              <a:lnSpc>
                <a:spcPts val="5319"/>
              </a:lnSpc>
            </a:pPr>
            <a:r>
              <a:rPr lang="en-US" sz="3799">
                <a:solidFill>
                  <a:srgbClr val="4D3B08"/>
                </a:solidFill>
                <a:latin typeface="Cambria"/>
              </a:rPr>
              <a:t>Hỗ trợ xử lý và tạo chuỗi JSON trên nền tảng Arduino hoặc ESP8266.</a:t>
            </a:r>
          </a:p>
        </p:txBody>
      </p:sp>
      <p:sp>
        <p:nvSpPr>
          <p:cNvPr id="11" name="TextBox 11"/>
          <p:cNvSpPr txBox="1"/>
          <p:nvPr/>
        </p:nvSpPr>
        <p:spPr>
          <a:xfrm>
            <a:off x="4060973" y="8890802"/>
            <a:ext cx="10899101" cy="887095"/>
          </a:xfrm>
          <a:prstGeom prst="rect">
            <a:avLst/>
          </a:prstGeom>
        </p:spPr>
        <p:txBody>
          <a:bodyPr lIns="0" tIns="0" rIns="0" bIns="0" rtlCol="0" anchor="t">
            <a:spAutoFit/>
          </a:bodyPr>
          <a:lstStyle/>
          <a:p>
            <a:pPr algn="ctr">
              <a:lnSpc>
                <a:spcPts val="7279"/>
              </a:lnSpc>
            </a:pPr>
            <a:r>
              <a:rPr lang="en-US" sz="5199">
                <a:solidFill>
                  <a:srgbClr val="B4B13C"/>
                </a:solidFill>
                <a:latin typeface="Cabin"/>
              </a:rPr>
              <a:t>Các thư viện sử dụng trong Arduino IDE</a:t>
            </a:r>
          </a:p>
        </p:txBody>
      </p:sp>
      <p:sp>
        <p:nvSpPr>
          <p:cNvPr id="12" name="TextBox 12"/>
          <p:cNvSpPr txBox="1"/>
          <p:nvPr/>
        </p:nvSpPr>
        <p:spPr>
          <a:xfrm>
            <a:off x="2020387" y="492687"/>
            <a:ext cx="9645829" cy="679450"/>
          </a:xfrm>
          <a:prstGeom prst="rect">
            <a:avLst/>
          </a:prstGeom>
        </p:spPr>
        <p:txBody>
          <a:bodyPr lIns="0" tIns="0" rIns="0" bIns="0" rtlCol="0" anchor="t">
            <a:spAutoFit/>
          </a:bodyPr>
          <a:lstStyle/>
          <a:p>
            <a:pPr algn="l">
              <a:lnSpc>
                <a:spcPts val="5599"/>
              </a:lnSpc>
            </a:pPr>
            <a:r>
              <a:rPr lang="en-US" sz="3999">
                <a:solidFill>
                  <a:srgbClr val="4D3B08"/>
                </a:solidFill>
                <a:latin typeface="Cabin Bold"/>
              </a:rPr>
              <a:t>Kịch bản triển khai</a:t>
            </a:r>
          </a:p>
        </p:txBody>
      </p:sp>
      <p:sp>
        <p:nvSpPr>
          <p:cNvPr id="13" name="TextBox 13"/>
          <p:cNvSpPr txBox="1"/>
          <p:nvPr/>
        </p:nvSpPr>
        <p:spPr>
          <a:xfrm>
            <a:off x="592247" y="775262"/>
            <a:ext cx="1428140" cy="804408"/>
          </a:xfrm>
          <a:prstGeom prst="rect">
            <a:avLst/>
          </a:prstGeom>
        </p:spPr>
        <p:txBody>
          <a:bodyPr lIns="0" tIns="0" rIns="0" bIns="0" rtlCol="0" anchor="t">
            <a:spAutoFit/>
          </a:bodyPr>
          <a:lstStyle/>
          <a:p>
            <a:pPr algn="ctr">
              <a:lnSpc>
                <a:spcPts val="6525"/>
              </a:lnSpc>
            </a:pPr>
            <a:r>
              <a:rPr lang="en-US" sz="4660">
                <a:solidFill>
                  <a:srgbClr val="FFF6DC"/>
                </a:solidFill>
                <a:latin typeface="Genty Sans"/>
              </a:rPr>
              <a:t>02</a:t>
            </a:r>
          </a:p>
        </p:txBody>
      </p:sp>
      <p:sp>
        <p:nvSpPr>
          <p:cNvPr id="14" name="TextBox 14"/>
          <p:cNvSpPr txBox="1"/>
          <p:nvPr/>
        </p:nvSpPr>
        <p:spPr>
          <a:xfrm>
            <a:off x="2020387" y="1129841"/>
            <a:ext cx="11426808" cy="854075"/>
          </a:xfrm>
          <a:prstGeom prst="rect">
            <a:avLst/>
          </a:prstGeom>
        </p:spPr>
        <p:txBody>
          <a:bodyPr lIns="0" tIns="0" rIns="0" bIns="0" rtlCol="0" anchor="t">
            <a:spAutoFit/>
          </a:bodyPr>
          <a:lstStyle/>
          <a:p>
            <a:pPr marL="0" lvl="0" indent="0" algn="l">
              <a:lnSpc>
                <a:spcPts val="7000"/>
              </a:lnSpc>
              <a:spcBef>
                <a:spcPct val="0"/>
              </a:spcBef>
            </a:pPr>
            <a:r>
              <a:rPr lang="en-US" sz="5000">
                <a:solidFill>
                  <a:srgbClr val="4D3B08"/>
                </a:solidFill>
                <a:latin typeface="Baloo"/>
              </a:rPr>
              <a:t>THƯ VIỆN HỖ TRỢ</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078" r="-3807" b="-2495"/>
            </a:stretch>
          </a:blipFill>
        </p:spPr>
      </p:sp>
      <p:sp>
        <p:nvSpPr>
          <p:cNvPr id="3" name="Freeform 3"/>
          <p:cNvSpPr/>
          <p:nvPr/>
        </p:nvSpPr>
        <p:spPr>
          <a:xfrm>
            <a:off x="6843301" y="8727875"/>
            <a:ext cx="4589064" cy="4088439"/>
          </a:xfrm>
          <a:custGeom>
            <a:avLst/>
            <a:gdLst/>
            <a:ahLst/>
            <a:cxnLst/>
            <a:rect l="l" t="t" r="r" b="b"/>
            <a:pathLst>
              <a:path w="4589064" h="4088439">
                <a:moveTo>
                  <a:pt x="0" y="0"/>
                </a:moveTo>
                <a:lnTo>
                  <a:pt x="4589064" y="0"/>
                </a:lnTo>
                <a:lnTo>
                  <a:pt x="4589064" y="4088439"/>
                </a:lnTo>
                <a:lnTo>
                  <a:pt x="0" y="40884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873769" y="-2313474"/>
            <a:ext cx="4880758" cy="5026998"/>
          </a:xfrm>
          <a:custGeom>
            <a:avLst/>
            <a:gdLst/>
            <a:ahLst/>
            <a:cxnLst/>
            <a:rect l="l" t="t" r="r" b="b"/>
            <a:pathLst>
              <a:path w="4880758" h="5026998">
                <a:moveTo>
                  <a:pt x="0" y="0"/>
                </a:moveTo>
                <a:lnTo>
                  <a:pt x="4880758" y="0"/>
                </a:lnTo>
                <a:lnTo>
                  <a:pt x="4880758" y="5026998"/>
                </a:lnTo>
                <a:lnTo>
                  <a:pt x="0" y="50269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767722" y="7744506"/>
            <a:ext cx="2505329" cy="3027588"/>
          </a:xfrm>
          <a:custGeom>
            <a:avLst/>
            <a:gdLst/>
            <a:ahLst/>
            <a:cxnLst/>
            <a:rect l="l" t="t" r="r" b="b"/>
            <a:pathLst>
              <a:path w="2505329" h="3027588">
                <a:moveTo>
                  <a:pt x="0" y="0"/>
                </a:moveTo>
                <a:lnTo>
                  <a:pt x="2505329" y="0"/>
                </a:lnTo>
                <a:lnTo>
                  <a:pt x="2505329" y="3027588"/>
                </a:lnTo>
                <a:lnTo>
                  <a:pt x="0" y="3027588"/>
                </a:lnTo>
                <a:lnTo>
                  <a:pt x="0" y="0"/>
                </a:lnTo>
                <a:close/>
              </a:path>
            </a:pathLst>
          </a:custGeom>
          <a:blipFill>
            <a:blip r:embed="rId7"/>
            <a:stretch>
              <a:fillRect/>
            </a:stretch>
          </a:blipFill>
        </p:spPr>
      </p:sp>
      <p:sp>
        <p:nvSpPr>
          <p:cNvPr id="6" name="TextBox 6"/>
          <p:cNvSpPr txBox="1"/>
          <p:nvPr/>
        </p:nvSpPr>
        <p:spPr>
          <a:xfrm>
            <a:off x="2020387" y="866775"/>
            <a:ext cx="9645829" cy="1377949"/>
          </a:xfrm>
          <a:prstGeom prst="rect">
            <a:avLst/>
          </a:prstGeom>
        </p:spPr>
        <p:txBody>
          <a:bodyPr lIns="0" tIns="0" rIns="0" bIns="0" rtlCol="0" anchor="t">
            <a:spAutoFit/>
          </a:bodyPr>
          <a:lstStyle/>
          <a:p>
            <a:pPr algn="l">
              <a:lnSpc>
                <a:spcPts val="11200"/>
              </a:lnSpc>
            </a:pPr>
            <a:r>
              <a:rPr lang="en-US" sz="8000">
                <a:solidFill>
                  <a:srgbClr val="4D3B08"/>
                </a:solidFill>
                <a:latin typeface="Cabin Bold"/>
              </a:rPr>
              <a:t>Demo</a:t>
            </a:r>
          </a:p>
        </p:txBody>
      </p:sp>
      <p:sp>
        <p:nvSpPr>
          <p:cNvPr id="7" name="TextBox 7"/>
          <p:cNvSpPr txBox="1"/>
          <p:nvPr/>
        </p:nvSpPr>
        <p:spPr>
          <a:xfrm>
            <a:off x="592247" y="1186883"/>
            <a:ext cx="1428140" cy="804408"/>
          </a:xfrm>
          <a:prstGeom prst="rect">
            <a:avLst/>
          </a:prstGeom>
        </p:spPr>
        <p:txBody>
          <a:bodyPr lIns="0" tIns="0" rIns="0" bIns="0" rtlCol="0" anchor="t">
            <a:spAutoFit/>
          </a:bodyPr>
          <a:lstStyle/>
          <a:p>
            <a:pPr algn="ctr">
              <a:lnSpc>
                <a:spcPts val="6525"/>
              </a:lnSpc>
            </a:pPr>
            <a:r>
              <a:rPr lang="en-US" sz="4660">
                <a:solidFill>
                  <a:srgbClr val="FFF6DC"/>
                </a:solidFill>
                <a:latin typeface="Genty Sans"/>
              </a:rPr>
              <a:t>03</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4C1A4"/>
        </a:solidFill>
        <a:effectLst/>
      </p:bgPr>
    </p:bg>
    <p:spTree>
      <p:nvGrpSpPr>
        <p:cNvPr id="1" name=""/>
        <p:cNvGrpSpPr/>
        <p:nvPr/>
      </p:nvGrpSpPr>
      <p:grpSpPr>
        <a:xfrm>
          <a:off x="0" y="0"/>
          <a:ext cx="0" cy="0"/>
          <a:chOff x="0" y="0"/>
          <a:chExt cx="0" cy="0"/>
        </a:xfrm>
      </p:grpSpPr>
      <p:sp>
        <p:nvSpPr>
          <p:cNvPr id="2" name="Freeform 2"/>
          <p:cNvSpPr/>
          <p:nvPr/>
        </p:nvSpPr>
        <p:spPr>
          <a:xfrm>
            <a:off x="-1167822" y="7438174"/>
            <a:ext cx="4754496" cy="4114800"/>
          </a:xfrm>
          <a:custGeom>
            <a:avLst/>
            <a:gdLst/>
            <a:ahLst/>
            <a:cxnLst/>
            <a:rect l="l" t="t" r="r" b="b"/>
            <a:pathLst>
              <a:path w="4754496" h="4114800">
                <a:moveTo>
                  <a:pt x="0" y="0"/>
                </a:moveTo>
                <a:lnTo>
                  <a:pt x="4754496" y="0"/>
                </a:lnTo>
                <a:lnTo>
                  <a:pt x="475449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9705205">
            <a:off x="15371078" y="-1059808"/>
            <a:ext cx="3530061" cy="4317952"/>
          </a:xfrm>
          <a:custGeom>
            <a:avLst/>
            <a:gdLst/>
            <a:ahLst/>
            <a:cxnLst/>
            <a:rect l="l" t="t" r="r" b="b"/>
            <a:pathLst>
              <a:path w="3530061" h="4317952">
                <a:moveTo>
                  <a:pt x="0" y="0"/>
                </a:moveTo>
                <a:lnTo>
                  <a:pt x="3530061" y="0"/>
                </a:lnTo>
                <a:lnTo>
                  <a:pt x="3530061" y="4317952"/>
                </a:lnTo>
                <a:lnTo>
                  <a:pt x="0" y="43179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51712">
            <a:off x="-745666" y="296493"/>
            <a:ext cx="3740138" cy="1475017"/>
          </a:xfrm>
          <a:custGeom>
            <a:avLst/>
            <a:gdLst/>
            <a:ahLst/>
            <a:cxnLst/>
            <a:rect l="l" t="t" r="r" b="b"/>
            <a:pathLst>
              <a:path w="3740138" h="1475017">
                <a:moveTo>
                  <a:pt x="0" y="0"/>
                </a:moveTo>
                <a:lnTo>
                  <a:pt x="3740138" y="0"/>
                </a:lnTo>
                <a:lnTo>
                  <a:pt x="3740138" y="1475017"/>
                </a:lnTo>
                <a:lnTo>
                  <a:pt x="0" y="1475017"/>
                </a:lnTo>
                <a:lnTo>
                  <a:pt x="0" y="0"/>
                </a:lnTo>
                <a:close/>
              </a:path>
            </a:pathLst>
          </a:custGeom>
          <a:blipFill>
            <a:blip r:embed="rId6"/>
            <a:stretch>
              <a:fillRect/>
            </a:stretch>
          </a:blipFill>
        </p:spPr>
      </p:sp>
      <p:sp>
        <p:nvSpPr>
          <p:cNvPr id="5" name="TextBox 5"/>
          <p:cNvSpPr txBox="1"/>
          <p:nvPr/>
        </p:nvSpPr>
        <p:spPr>
          <a:xfrm>
            <a:off x="2384999" y="866775"/>
            <a:ext cx="9645829" cy="1377949"/>
          </a:xfrm>
          <a:prstGeom prst="rect">
            <a:avLst/>
          </a:prstGeom>
        </p:spPr>
        <p:txBody>
          <a:bodyPr lIns="0" tIns="0" rIns="0" bIns="0" rtlCol="0" anchor="t">
            <a:spAutoFit/>
          </a:bodyPr>
          <a:lstStyle/>
          <a:p>
            <a:pPr algn="l">
              <a:lnSpc>
                <a:spcPts val="11200"/>
              </a:lnSpc>
            </a:pPr>
            <a:r>
              <a:rPr lang="en-US" sz="8000">
                <a:solidFill>
                  <a:srgbClr val="4D3B08"/>
                </a:solidFill>
                <a:latin typeface="Cabin Bold"/>
              </a:rPr>
              <a:t>Video</a:t>
            </a:r>
          </a:p>
        </p:txBody>
      </p:sp>
      <p:sp>
        <p:nvSpPr>
          <p:cNvPr id="6" name="TextBox 6"/>
          <p:cNvSpPr txBox="1"/>
          <p:nvPr/>
        </p:nvSpPr>
        <p:spPr>
          <a:xfrm>
            <a:off x="592247" y="1186883"/>
            <a:ext cx="1428140" cy="804408"/>
          </a:xfrm>
          <a:prstGeom prst="rect">
            <a:avLst/>
          </a:prstGeom>
        </p:spPr>
        <p:txBody>
          <a:bodyPr lIns="0" tIns="0" rIns="0" bIns="0" rtlCol="0" anchor="t">
            <a:spAutoFit/>
          </a:bodyPr>
          <a:lstStyle/>
          <a:p>
            <a:pPr algn="ctr">
              <a:lnSpc>
                <a:spcPts val="6525"/>
              </a:lnSpc>
            </a:pPr>
            <a:r>
              <a:rPr lang="en-US" sz="4660">
                <a:solidFill>
                  <a:srgbClr val="FFF6DC"/>
                </a:solidFill>
                <a:latin typeface="Genty Sans"/>
              </a:rPr>
              <a:t>03</a:t>
            </a:r>
          </a:p>
        </p:txBody>
      </p:sp>
      <p:sp>
        <p:nvSpPr>
          <p:cNvPr id="7" name="TextBox 7"/>
          <p:cNvSpPr txBox="1"/>
          <p:nvPr/>
        </p:nvSpPr>
        <p:spPr>
          <a:xfrm>
            <a:off x="2632789" y="4277995"/>
            <a:ext cx="12536508" cy="1616710"/>
          </a:xfrm>
          <a:prstGeom prst="rect">
            <a:avLst/>
          </a:prstGeom>
        </p:spPr>
        <p:txBody>
          <a:bodyPr lIns="0" tIns="0" rIns="0" bIns="0" rtlCol="0" anchor="t">
            <a:spAutoFit/>
          </a:bodyPr>
          <a:lstStyle/>
          <a:p>
            <a:pPr algn="l">
              <a:lnSpc>
                <a:spcPts val="6439"/>
              </a:lnSpc>
            </a:pPr>
            <a:r>
              <a:rPr lang="en-US" sz="4599" u="sng">
                <a:solidFill>
                  <a:srgbClr val="000000"/>
                </a:solidFill>
                <a:latin typeface="Arimo"/>
                <a:hlinkClick r:id="rId7" tooltip="https://drive.google.com/drive/folders/1X5h1TounxHFQWJs2Jr-80HBbZUpohaol?usp=sharing"/>
              </a:rPr>
              <a:t>https://drive.google.com/drive/folders/1X5h1TounxHFQWJs2Jr-80HBbZUpohaol?usp=sharing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4C1A4"/>
        </a:solidFill>
        <a:effectLst/>
      </p:bgPr>
    </p:bg>
    <p:spTree>
      <p:nvGrpSpPr>
        <p:cNvPr id="1" name=""/>
        <p:cNvGrpSpPr/>
        <p:nvPr/>
      </p:nvGrpSpPr>
      <p:grpSpPr>
        <a:xfrm>
          <a:off x="0" y="0"/>
          <a:ext cx="0" cy="0"/>
          <a:chOff x="0" y="0"/>
          <a:chExt cx="0" cy="0"/>
        </a:xfrm>
      </p:grpSpPr>
      <p:sp>
        <p:nvSpPr>
          <p:cNvPr id="2" name="Freeform 2"/>
          <p:cNvSpPr/>
          <p:nvPr/>
        </p:nvSpPr>
        <p:spPr>
          <a:xfrm>
            <a:off x="-1167822" y="7438174"/>
            <a:ext cx="4754496" cy="4114800"/>
          </a:xfrm>
          <a:custGeom>
            <a:avLst/>
            <a:gdLst/>
            <a:ahLst/>
            <a:cxnLst/>
            <a:rect l="l" t="t" r="r" b="b"/>
            <a:pathLst>
              <a:path w="4754496" h="4114800">
                <a:moveTo>
                  <a:pt x="0" y="0"/>
                </a:moveTo>
                <a:lnTo>
                  <a:pt x="4754496" y="0"/>
                </a:lnTo>
                <a:lnTo>
                  <a:pt x="475449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9705205">
            <a:off x="15371078" y="-1059808"/>
            <a:ext cx="3530061" cy="4317952"/>
          </a:xfrm>
          <a:custGeom>
            <a:avLst/>
            <a:gdLst/>
            <a:ahLst/>
            <a:cxnLst/>
            <a:rect l="l" t="t" r="r" b="b"/>
            <a:pathLst>
              <a:path w="3530061" h="4317952">
                <a:moveTo>
                  <a:pt x="0" y="0"/>
                </a:moveTo>
                <a:lnTo>
                  <a:pt x="3530061" y="0"/>
                </a:lnTo>
                <a:lnTo>
                  <a:pt x="3530061" y="4317952"/>
                </a:lnTo>
                <a:lnTo>
                  <a:pt x="0" y="43179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51712">
            <a:off x="-745666" y="-199800"/>
            <a:ext cx="3740138" cy="1475017"/>
          </a:xfrm>
          <a:custGeom>
            <a:avLst/>
            <a:gdLst/>
            <a:ahLst/>
            <a:cxnLst/>
            <a:rect l="l" t="t" r="r" b="b"/>
            <a:pathLst>
              <a:path w="3740138" h="1475017">
                <a:moveTo>
                  <a:pt x="0" y="0"/>
                </a:moveTo>
                <a:lnTo>
                  <a:pt x="3740138" y="0"/>
                </a:lnTo>
                <a:lnTo>
                  <a:pt x="3740138" y="1475017"/>
                </a:lnTo>
                <a:lnTo>
                  <a:pt x="0" y="1475017"/>
                </a:lnTo>
                <a:lnTo>
                  <a:pt x="0" y="0"/>
                </a:lnTo>
                <a:close/>
              </a:path>
            </a:pathLst>
          </a:custGeom>
          <a:blipFill>
            <a:blip r:embed="rId6"/>
            <a:stretch>
              <a:fillRect/>
            </a:stretch>
          </a:blipFill>
        </p:spPr>
      </p:sp>
      <p:sp>
        <p:nvSpPr>
          <p:cNvPr id="5" name="Freeform 5"/>
          <p:cNvSpPr/>
          <p:nvPr/>
        </p:nvSpPr>
        <p:spPr>
          <a:xfrm>
            <a:off x="0" y="1681757"/>
            <a:ext cx="18288000" cy="8641514"/>
          </a:xfrm>
          <a:custGeom>
            <a:avLst/>
            <a:gdLst/>
            <a:ahLst/>
            <a:cxnLst/>
            <a:rect l="l" t="t" r="r" b="b"/>
            <a:pathLst>
              <a:path w="18288000" h="8641514">
                <a:moveTo>
                  <a:pt x="0" y="0"/>
                </a:moveTo>
                <a:lnTo>
                  <a:pt x="18288000" y="0"/>
                </a:lnTo>
                <a:lnTo>
                  <a:pt x="18288000" y="8641514"/>
                </a:lnTo>
                <a:lnTo>
                  <a:pt x="0" y="8641514"/>
                </a:lnTo>
                <a:lnTo>
                  <a:pt x="0" y="0"/>
                </a:lnTo>
                <a:close/>
              </a:path>
            </a:pathLst>
          </a:custGeom>
          <a:blipFill>
            <a:blip r:embed="rId7"/>
            <a:stretch>
              <a:fillRect t="-3846" b="-3846"/>
            </a:stretch>
          </a:blipFill>
        </p:spPr>
      </p:sp>
      <p:sp>
        <p:nvSpPr>
          <p:cNvPr id="6" name="TextBox 6"/>
          <p:cNvSpPr txBox="1"/>
          <p:nvPr/>
        </p:nvSpPr>
        <p:spPr>
          <a:xfrm>
            <a:off x="8450623" y="-57150"/>
            <a:ext cx="1386753" cy="804408"/>
          </a:xfrm>
          <a:prstGeom prst="rect">
            <a:avLst/>
          </a:prstGeom>
        </p:spPr>
        <p:txBody>
          <a:bodyPr lIns="0" tIns="0" rIns="0" bIns="0" rtlCol="0" anchor="t">
            <a:spAutoFit/>
          </a:bodyPr>
          <a:lstStyle/>
          <a:p>
            <a:pPr algn="ctr">
              <a:lnSpc>
                <a:spcPts val="6525"/>
              </a:lnSpc>
            </a:pPr>
            <a:r>
              <a:rPr lang="en-US" sz="4660">
                <a:solidFill>
                  <a:srgbClr val="FFF6DC"/>
                </a:solidFill>
                <a:latin typeface="Genty Sans"/>
              </a:rPr>
              <a:t> -----</a:t>
            </a:r>
          </a:p>
        </p:txBody>
      </p:sp>
      <p:sp>
        <p:nvSpPr>
          <p:cNvPr id="7" name="TextBox 7"/>
          <p:cNvSpPr txBox="1"/>
          <p:nvPr/>
        </p:nvSpPr>
        <p:spPr>
          <a:xfrm>
            <a:off x="2020387" y="294282"/>
            <a:ext cx="9645829" cy="1377949"/>
          </a:xfrm>
          <a:prstGeom prst="rect">
            <a:avLst/>
          </a:prstGeom>
        </p:spPr>
        <p:txBody>
          <a:bodyPr lIns="0" tIns="0" rIns="0" bIns="0" rtlCol="0" anchor="t">
            <a:spAutoFit/>
          </a:bodyPr>
          <a:lstStyle/>
          <a:p>
            <a:pPr algn="l">
              <a:lnSpc>
                <a:spcPts val="11200"/>
              </a:lnSpc>
            </a:pPr>
            <a:r>
              <a:rPr lang="en-US" sz="8000">
                <a:solidFill>
                  <a:srgbClr val="4D3B08"/>
                </a:solidFill>
                <a:latin typeface="Cabin Bold"/>
              </a:rPr>
              <a:t>Kết quả</a:t>
            </a:r>
          </a:p>
        </p:txBody>
      </p:sp>
      <p:sp>
        <p:nvSpPr>
          <p:cNvPr id="8" name="TextBox 8"/>
          <p:cNvSpPr txBox="1"/>
          <p:nvPr/>
        </p:nvSpPr>
        <p:spPr>
          <a:xfrm>
            <a:off x="592247" y="614390"/>
            <a:ext cx="1428140" cy="804408"/>
          </a:xfrm>
          <a:prstGeom prst="rect">
            <a:avLst/>
          </a:prstGeom>
        </p:spPr>
        <p:txBody>
          <a:bodyPr lIns="0" tIns="0" rIns="0" bIns="0" rtlCol="0" anchor="t">
            <a:spAutoFit/>
          </a:bodyPr>
          <a:lstStyle/>
          <a:p>
            <a:pPr algn="ctr">
              <a:lnSpc>
                <a:spcPts val="6525"/>
              </a:lnSpc>
            </a:pPr>
            <a:r>
              <a:rPr lang="en-US" sz="4660">
                <a:solidFill>
                  <a:srgbClr val="FFF6DC"/>
                </a:solidFill>
                <a:latin typeface="Genty Sans"/>
              </a:rPr>
              <a:t>04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4C1A4"/>
        </a:solidFill>
        <a:effectLst/>
      </p:bgPr>
    </p:bg>
    <p:spTree>
      <p:nvGrpSpPr>
        <p:cNvPr id="1" name=""/>
        <p:cNvGrpSpPr/>
        <p:nvPr/>
      </p:nvGrpSpPr>
      <p:grpSpPr>
        <a:xfrm>
          <a:off x="0" y="0"/>
          <a:ext cx="0" cy="0"/>
          <a:chOff x="0" y="0"/>
          <a:chExt cx="0" cy="0"/>
        </a:xfrm>
      </p:grpSpPr>
      <p:sp>
        <p:nvSpPr>
          <p:cNvPr id="2" name="Freeform 2"/>
          <p:cNvSpPr/>
          <p:nvPr/>
        </p:nvSpPr>
        <p:spPr>
          <a:xfrm>
            <a:off x="14225104" y="-101831"/>
            <a:ext cx="7315200" cy="2261062"/>
          </a:xfrm>
          <a:custGeom>
            <a:avLst/>
            <a:gdLst/>
            <a:ahLst/>
            <a:cxnLst/>
            <a:rect l="l" t="t" r="r" b="b"/>
            <a:pathLst>
              <a:path w="7315200" h="2261062">
                <a:moveTo>
                  <a:pt x="0" y="0"/>
                </a:moveTo>
                <a:lnTo>
                  <a:pt x="7315200" y="0"/>
                </a:lnTo>
                <a:lnTo>
                  <a:pt x="7315200" y="2261062"/>
                </a:lnTo>
                <a:lnTo>
                  <a:pt x="0" y="22610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85875" y="7852475"/>
            <a:ext cx="4629150" cy="4114800"/>
          </a:xfrm>
          <a:custGeom>
            <a:avLst/>
            <a:gdLst/>
            <a:ahLst/>
            <a:cxnLst/>
            <a:rect l="l" t="t" r="r" b="b"/>
            <a:pathLst>
              <a:path w="4629150" h="4114800">
                <a:moveTo>
                  <a:pt x="0" y="0"/>
                </a:moveTo>
                <a:lnTo>
                  <a:pt x="4629150" y="0"/>
                </a:lnTo>
                <a:lnTo>
                  <a:pt x="462915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91279" y="-217162"/>
            <a:ext cx="2158457" cy="2491725"/>
          </a:xfrm>
          <a:custGeom>
            <a:avLst/>
            <a:gdLst/>
            <a:ahLst/>
            <a:cxnLst/>
            <a:rect l="l" t="t" r="r" b="b"/>
            <a:pathLst>
              <a:path w="2158457" h="2491725">
                <a:moveTo>
                  <a:pt x="0" y="0"/>
                </a:moveTo>
                <a:lnTo>
                  <a:pt x="2158457" y="0"/>
                </a:lnTo>
                <a:lnTo>
                  <a:pt x="2158457" y="2491724"/>
                </a:lnTo>
                <a:lnTo>
                  <a:pt x="0" y="2491724"/>
                </a:lnTo>
                <a:lnTo>
                  <a:pt x="0" y="0"/>
                </a:lnTo>
                <a:close/>
              </a:path>
            </a:pathLst>
          </a:custGeom>
          <a:blipFill>
            <a:blip r:embed="rId6"/>
            <a:stretch>
              <a:fillRect/>
            </a:stretch>
          </a:blipFill>
        </p:spPr>
      </p:sp>
      <p:sp>
        <p:nvSpPr>
          <p:cNvPr id="5" name="TextBox 5"/>
          <p:cNvSpPr txBox="1"/>
          <p:nvPr/>
        </p:nvSpPr>
        <p:spPr>
          <a:xfrm>
            <a:off x="4862715" y="176271"/>
            <a:ext cx="8562570" cy="2306183"/>
          </a:xfrm>
          <a:prstGeom prst="rect">
            <a:avLst/>
          </a:prstGeom>
        </p:spPr>
        <p:txBody>
          <a:bodyPr lIns="0" tIns="0" rIns="0" bIns="0" rtlCol="0" anchor="t">
            <a:spAutoFit/>
          </a:bodyPr>
          <a:lstStyle/>
          <a:p>
            <a:pPr algn="ctr">
              <a:lnSpc>
                <a:spcPts val="15785"/>
              </a:lnSpc>
            </a:pPr>
            <a:r>
              <a:rPr lang="en-US" sz="11275">
                <a:solidFill>
                  <a:srgbClr val="FFF6DC"/>
                </a:solidFill>
                <a:latin typeface="Genty Sans"/>
              </a:rPr>
              <a:t>THÀNH VIÊN</a:t>
            </a:r>
          </a:p>
        </p:txBody>
      </p:sp>
      <p:sp>
        <p:nvSpPr>
          <p:cNvPr id="6" name="TextBox 6"/>
          <p:cNvSpPr txBox="1"/>
          <p:nvPr/>
        </p:nvSpPr>
        <p:spPr>
          <a:xfrm>
            <a:off x="4305935" y="3418039"/>
            <a:ext cx="9676130" cy="1749425"/>
          </a:xfrm>
          <a:prstGeom prst="rect">
            <a:avLst/>
          </a:prstGeom>
        </p:spPr>
        <p:txBody>
          <a:bodyPr lIns="0" tIns="0" rIns="0" bIns="0" rtlCol="0" anchor="t">
            <a:spAutoFit/>
          </a:bodyPr>
          <a:lstStyle/>
          <a:p>
            <a:pPr algn="ctr">
              <a:lnSpc>
                <a:spcPts val="7000"/>
              </a:lnSpc>
            </a:pPr>
            <a:r>
              <a:rPr lang="en-US" sz="5000">
                <a:solidFill>
                  <a:srgbClr val="4D3B08"/>
                </a:solidFill>
                <a:latin typeface="Varela Round"/>
              </a:rPr>
              <a:t> Hoàng Thị Diễm Quỳnh</a:t>
            </a:r>
          </a:p>
          <a:p>
            <a:pPr algn="ctr">
              <a:lnSpc>
                <a:spcPts val="7000"/>
              </a:lnSpc>
            </a:pPr>
            <a:r>
              <a:rPr lang="en-US" sz="5000">
                <a:solidFill>
                  <a:srgbClr val="4D3B08"/>
                </a:solidFill>
                <a:latin typeface="Varela Round"/>
              </a:rPr>
              <a:t>19520894 </a:t>
            </a:r>
          </a:p>
        </p:txBody>
      </p:sp>
      <p:sp>
        <p:nvSpPr>
          <p:cNvPr id="7" name="TextBox 7"/>
          <p:cNvSpPr txBox="1"/>
          <p:nvPr/>
        </p:nvSpPr>
        <p:spPr>
          <a:xfrm>
            <a:off x="4305935" y="6103050"/>
            <a:ext cx="9676130" cy="1749425"/>
          </a:xfrm>
          <a:prstGeom prst="rect">
            <a:avLst/>
          </a:prstGeom>
        </p:spPr>
        <p:txBody>
          <a:bodyPr lIns="0" tIns="0" rIns="0" bIns="0" rtlCol="0" anchor="t">
            <a:spAutoFit/>
          </a:bodyPr>
          <a:lstStyle/>
          <a:p>
            <a:pPr algn="ctr">
              <a:lnSpc>
                <a:spcPts val="7000"/>
              </a:lnSpc>
            </a:pPr>
            <a:r>
              <a:rPr lang="en-US" sz="5000">
                <a:solidFill>
                  <a:srgbClr val="4D3B08"/>
                </a:solidFill>
                <a:latin typeface="Varela Round"/>
              </a:rPr>
              <a:t>Nguyễn Lê Thảo Ngọc</a:t>
            </a:r>
          </a:p>
          <a:p>
            <a:pPr algn="ctr">
              <a:lnSpc>
                <a:spcPts val="7000"/>
              </a:lnSpc>
            </a:pPr>
            <a:r>
              <a:rPr lang="en-US" sz="5000">
                <a:solidFill>
                  <a:srgbClr val="4D3B08"/>
                </a:solidFill>
                <a:latin typeface="Varela Round"/>
              </a:rPr>
              <a:t>21521191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4C1A4"/>
        </a:solidFill>
        <a:effectLst/>
      </p:bgPr>
    </p:bg>
    <p:spTree>
      <p:nvGrpSpPr>
        <p:cNvPr id="1" name=""/>
        <p:cNvGrpSpPr/>
        <p:nvPr/>
      </p:nvGrpSpPr>
      <p:grpSpPr>
        <a:xfrm>
          <a:off x="0" y="0"/>
          <a:ext cx="0" cy="0"/>
          <a:chOff x="0" y="0"/>
          <a:chExt cx="0" cy="0"/>
        </a:xfrm>
      </p:grpSpPr>
      <p:sp>
        <p:nvSpPr>
          <p:cNvPr id="2" name="Freeform 2"/>
          <p:cNvSpPr/>
          <p:nvPr/>
        </p:nvSpPr>
        <p:spPr>
          <a:xfrm>
            <a:off x="-1167822" y="7438174"/>
            <a:ext cx="4754496" cy="4114800"/>
          </a:xfrm>
          <a:custGeom>
            <a:avLst/>
            <a:gdLst/>
            <a:ahLst/>
            <a:cxnLst/>
            <a:rect l="l" t="t" r="r" b="b"/>
            <a:pathLst>
              <a:path w="4754496" h="4114800">
                <a:moveTo>
                  <a:pt x="0" y="0"/>
                </a:moveTo>
                <a:lnTo>
                  <a:pt x="4754496" y="0"/>
                </a:lnTo>
                <a:lnTo>
                  <a:pt x="475449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9705205">
            <a:off x="15371078" y="-1059808"/>
            <a:ext cx="3530061" cy="4317952"/>
          </a:xfrm>
          <a:custGeom>
            <a:avLst/>
            <a:gdLst/>
            <a:ahLst/>
            <a:cxnLst/>
            <a:rect l="l" t="t" r="r" b="b"/>
            <a:pathLst>
              <a:path w="3530061" h="4317952">
                <a:moveTo>
                  <a:pt x="0" y="0"/>
                </a:moveTo>
                <a:lnTo>
                  <a:pt x="3530061" y="0"/>
                </a:lnTo>
                <a:lnTo>
                  <a:pt x="3530061" y="4317952"/>
                </a:lnTo>
                <a:lnTo>
                  <a:pt x="0" y="43179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51712">
            <a:off x="-745666" y="-199800"/>
            <a:ext cx="3740138" cy="1475017"/>
          </a:xfrm>
          <a:custGeom>
            <a:avLst/>
            <a:gdLst/>
            <a:ahLst/>
            <a:cxnLst/>
            <a:rect l="l" t="t" r="r" b="b"/>
            <a:pathLst>
              <a:path w="3740138" h="1475017">
                <a:moveTo>
                  <a:pt x="0" y="0"/>
                </a:moveTo>
                <a:lnTo>
                  <a:pt x="3740138" y="0"/>
                </a:lnTo>
                <a:lnTo>
                  <a:pt x="3740138" y="1475017"/>
                </a:lnTo>
                <a:lnTo>
                  <a:pt x="0" y="1475017"/>
                </a:lnTo>
                <a:lnTo>
                  <a:pt x="0" y="0"/>
                </a:lnTo>
                <a:close/>
              </a:path>
            </a:pathLst>
          </a:custGeom>
          <a:blipFill>
            <a:blip r:embed="rId6"/>
            <a:stretch>
              <a:fillRect/>
            </a:stretch>
          </a:blipFill>
        </p:spPr>
      </p:sp>
      <p:sp>
        <p:nvSpPr>
          <p:cNvPr id="6" name="TextBox 6"/>
          <p:cNvSpPr txBox="1"/>
          <p:nvPr/>
        </p:nvSpPr>
        <p:spPr>
          <a:xfrm>
            <a:off x="8450623" y="-57150"/>
            <a:ext cx="1386753" cy="804408"/>
          </a:xfrm>
          <a:prstGeom prst="rect">
            <a:avLst/>
          </a:prstGeom>
        </p:spPr>
        <p:txBody>
          <a:bodyPr lIns="0" tIns="0" rIns="0" bIns="0" rtlCol="0" anchor="t">
            <a:spAutoFit/>
          </a:bodyPr>
          <a:lstStyle/>
          <a:p>
            <a:pPr algn="ctr">
              <a:lnSpc>
                <a:spcPts val="6525"/>
              </a:lnSpc>
            </a:pPr>
            <a:r>
              <a:rPr lang="en-US" sz="4660">
                <a:solidFill>
                  <a:srgbClr val="FFF6DC"/>
                </a:solidFill>
                <a:latin typeface="Genty Sans"/>
              </a:rPr>
              <a:t> -----</a:t>
            </a:r>
          </a:p>
        </p:txBody>
      </p:sp>
      <p:sp>
        <p:nvSpPr>
          <p:cNvPr id="7" name="TextBox 7"/>
          <p:cNvSpPr txBox="1"/>
          <p:nvPr/>
        </p:nvSpPr>
        <p:spPr>
          <a:xfrm>
            <a:off x="2020387" y="294282"/>
            <a:ext cx="9645829" cy="1377949"/>
          </a:xfrm>
          <a:prstGeom prst="rect">
            <a:avLst/>
          </a:prstGeom>
        </p:spPr>
        <p:txBody>
          <a:bodyPr lIns="0" tIns="0" rIns="0" bIns="0" rtlCol="0" anchor="t">
            <a:spAutoFit/>
          </a:bodyPr>
          <a:lstStyle/>
          <a:p>
            <a:pPr algn="l">
              <a:lnSpc>
                <a:spcPts val="11200"/>
              </a:lnSpc>
            </a:pPr>
            <a:r>
              <a:rPr lang="en-US" sz="8000">
                <a:solidFill>
                  <a:srgbClr val="4D3B08"/>
                </a:solidFill>
                <a:latin typeface="Cabin Bold"/>
              </a:rPr>
              <a:t>Kết quả</a:t>
            </a:r>
          </a:p>
        </p:txBody>
      </p:sp>
      <p:sp>
        <p:nvSpPr>
          <p:cNvPr id="8" name="TextBox 8"/>
          <p:cNvSpPr txBox="1"/>
          <p:nvPr/>
        </p:nvSpPr>
        <p:spPr>
          <a:xfrm>
            <a:off x="592247" y="614390"/>
            <a:ext cx="1428140" cy="804408"/>
          </a:xfrm>
          <a:prstGeom prst="rect">
            <a:avLst/>
          </a:prstGeom>
        </p:spPr>
        <p:txBody>
          <a:bodyPr lIns="0" tIns="0" rIns="0" bIns="0" rtlCol="0" anchor="t">
            <a:spAutoFit/>
          </a:bodyPr>
          <a:lstStyle/>
          <a:p>
            <a:pPr algn="ctr">
              <a:lnSpc>
                <a:spcPts val="6525"/>
              </a:lnSpc>
            </a:pPr>
            <a:r>
              <a:rPr lang="en-US" sz="4660">
                <a:solidFill>
                  <a:srgbClr val="FFF6DC"/>
                </a:solidFill>
                <a:latin typeface="Genty Sans"/>
              </a:rPr>
              <a:t>04</a:t>
            </a:r>
          </a:p>
        </p:txBody>
      </p:sp>
      <p:pic>
        <p:nvPicPr>
          <p:cNvPr id="10" name="Picture 9">
            <a:extLst>
              <a:ext uri="{FF2B5EF4-FFF2-40B4-BE49-F238E27FC236}">
                <a16:creationId xmlns:a16="http://schemas.microsoft.com/office/drawing/2014/main" id="{93E98A58-8C31-6CF6-EF98-330417D63FCB}"/>
              </a:ext>
            </a:extLst>
          </p:cNvPr>
          <p:cNvPicPr>
            <a:picLocks noChangeAspect="1"/>
          </p:cNvPicPr>
          <p:nvPr/>
        </p:nvPicPr>
        <p:blipFill>
          <a:blip r:embed="rId7"/>
          <a:stretch>
            <a:fillRect/>
          </a:stretch>
        </p:blipFill>
        <p:spPr>
          <a:xfrm>
            <a:off x="3650248" y="2818392"/>
            <a:ext cx="11587801" cy="7174326"/>
          </a:xfrm>
          <a:prstGeom prst="rect">
            <a:avLst/>
          </a:prstGeom>
        </p:spPr>
      </p:pic>
      <p:sp>
        <p:nvSpPr>
          <p:cNvPr id="11" name="TextBox 10">
            <a:extLst>
              <a:ext uri="{FF2B5EF4-FFF2-40B4-BE49-F238E27FC236}">
                <a16:creationId xmlns:a16="http://schemas.microsoft.com/office/drawing/2014/main" id="{B4CE3A2A-B562-A5B0-812E-3A6D153FA0AC}"/>
              </a:ext>
            </a:extLst>
          </p:cNvPr>
          <p:cNvSpPr txBox="1"/>
          <p:nvPr/>
        </p:nvSpPr>
        <p:spPr>
          <a:xfrm>
            <a:off x="3586674" y="1672231"/>
            <a:ext cx="11651375" cy="1015663"/>
          </a:xfrm>
          <a:prstGeom prst="rect">
            <a:avLst/>
          </a:prstGeom>
          <a:noFill/>
        </p:spPr>
        <p:txBody>
          <a:bodyPr wrap="square" rtlCol="0">
            <a:spAutoFit/>
          </a:bodyPr>
          <a:lstStyle/>
          <a:p>
            <a:r>
              <a:rPr lang="en-US" sz="3000" b="1">
                <a:solidFill>
                  <a:srgbClr val="FFF6DC"/>
                </a:solidFill>
              </a:rPr>
              <a:t>Email thông báo cho người dùng khi hệ thống phát hiện nhiệt độ vượt ngưỡng và ngày một tăng nhanh</a:t>
            </a:r>
          </a:p>
        </p:txBody>
      </p:sp>
    </p:spTree>
    <p:extLst>
      <p:ext uri="{BB962C8B-B14F-4D97-AF65-F5344CB8AC3E}">
        <p14:creationId xmlns:p14="http://schemas.microsoft.com/office/powerpoint/2010/main" val="3577196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4C1A4"/>
        </a:solidFill>
        <a:effectLst/>
      </p:bgPr>
    </p:bg>
    <p:spTree>
      <p:nvGrpSpPr>
        <p:cNvPr id="1" name=""/>
        <p:cNvGrpSpPr/>
        <p:nvPr/>
      </p:nvGrpSpPr>
      <p:grpSpPr>
        <a:xfrm>
          <a:off x="0" y="0"/>
          <a:ext cx="0" cy="0"/>
          <a:chOff x="0" y="0"/>
          <a:chExt cx="0" cy="0"/>
        </a:xfrm>
      </p:grpSpPr>
      <p:sp>
        <p:nvSpPr>
          <p:cNvPr id="2" name="Freeform 2"/>
          <p:cNvSpPr/>
          <p:nvPr/>
        </p:nvSpPr>
        <p:spPr>
          <a:xfrm>
            <a:off x="5618860" y="3086100"/>
            <a:ext cx="7050280" cy="4114800"/>
          </a:xfrm>
          <a:custGeom>
            <a:avLst/>
            <a:gdLst/>
            <a:ahLst/>
            <a:cxnLst/>
            <a:rect l="l" t="t" r="r" b="b"/>
            <a:pathLst>
              <a:path w="7050280" h="4114800">
                <a:moveTo>
                  <a:pt x="0" y="0"/>
                </a:moveTo>
                <a:lnTo>
                  <a:pt x="7050280" y="0"/>
                </a:lnTo>
                <a:lnTo>
                  <a:pt x="705028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587458" y="8107850"/>
            <a:ext cx="3113085" cy="3153217"/>
          </a:xfrm>
          <a:custGeom>
            <a:avLst/>
            <a:gdLst/>
            <a:ahLst/>
            <a:cxnLst/>
            <a:rect l="l" t="t" r="r" b="b"/>
            <a:pathLst>
              <a:path w="3113085" h="3153217">
                <a:moveTo>
                  <a:pt x="0" y="0"/>
                </a:moveTo>
                <a:lnTo>
                  <a:pt x="3113084" y="0"/>
                </a:lnTo>
                <a:lnTo>
                  <a:pt x="3113084" y="3153217"/>
                </a:lnTo>
                <a:lnTo>
                  <a:pt x="0" y="31532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114026" y="-697648"/>
            <a:ext cx="4059948" cy="2878873"/>
          </a:xfrm>
          <a:custGeom>
            <a:avLst/>
            <a:gdLst/>
            <a:ahLst/>
            <a:cxnLst/>
            <a:rect l="l" t="t" r="r" b="b"/>
            <a:pathLst>
              <a:path w="4059948" h="2878873">
                <a:moveTo>
                  <a:pt x="0" y="0"/>
                </a:moveTo>
                <a:lnTo>
                  <a:pt x="4059948" y="0"/>
                </a:lnTo>
                <a:lnTo>
                  <a:pt x="4059948" y="2878873"/>
                </a:lnTo>
                <a:lnTo>
                  <a:pt x="0" y="28788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611043" y="8105775"/>
            <a:ext cx="3546209" cy="4114800"/>
          </a:xfrm>
          <a:custGeom>
            <a:avLst/>
            <a:gdLst/>
            <a:ahLst/>
            <a:cxnLst/>
            <a:rect l="l" t="t" r="r" b="b"/>
            <a:pathLst>
              <a:path w="3546209" h="4114800">
                <a:moveTo>
                  <a:pt x="0" y="0"/>
                </a:moveTo>
                <a:lnTo>
                  <a:pt x="3546210" y="0"/>
                </a:lnTo>
                <a:lnTo>
                  <a:pt x="354621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9951197" y="7774575"/>
            <a:ext cx="4413597" cy="3819768"/>
          </a:xfrm>
          <a:custGeom>
            <a:avLst/>
            <a:gdLst/>
            <a:ahLst/>
            <a:cxnLst/>
            <a:rect l="l" t="t" r="r" b="b"/>
            <a:pathLst>
              <a:path w="4413597" h="3819768">
                <a:moveTo>
                  <a:pt x="0" y="0"/>
                </a:moveTo>
                <a:lnTo>
                  <a:pt x="4413597" y="0"/>
                </a:lnTo>
                <a:lnTo>
                  <a:pt x="4413597" y="3819767"/>
                </a:lnTo>
                <a:lnTo>
                  <a:pt x="0" y="38197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rot="4875351">
            <a:off x="-2573513" y="-1289998"/>
            <a:ext cx="7204426" cy="6942447"/>
          </a:xfrm>
          <a:custGeom>
            <a:avLst/>
            <a:gdLst/>
            <a:ahLst/>
            <a:cxnLst/>
            <a:rect l="l" t="t" r="r" b="b"/>
            <a:pathLst>
              <a:path w="7204426" h="6942447">
                <a:moveTo>
                  <a:pt x="0" y="0"/>
                </a:moveTo>
                <a:lnTo>
                  <a:pt x="7204426" y="0"/>
                </a:lnTo>
                <a:lnTo>
                  <a:pt x="7204426" y="6942446"/>
                </a:lnTo>
                <a:lnTo>
                  <a:pt x="0" y="694244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rot="-1774540">
            <a:off x="14240275" y="-1878014"/>
            <a:ext cx="5969246" cy="7635082"/>
          </a:xfrm>
          <a:custGeom>
            <a:avLst/>
            <a:gdLst/>
            <a:ahLst/>
            <a:cxnLst/>
            <a:rect l="l" t="t" r="r" b="b"/>
            <a:pathLst>
              <a:path w="5969246" h="7635082">
                <a:moveTo>
                  <a:pt x="0" y="0"/>
                </a:moveTo>
                <a:lnTo>
                  <a:pt x="5969246" y="0"/>
                </a:lnTo>
                <a:lnTo>
                  <a:pt x="5969246" y="7635082"/>
                </a:lnTo>
                <a:lnTo>
                  <a:pt x="0" y="763508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4C1A4"/>
        </a:solidFill>
        <a:effectLst/>
      </p:bgPr>
    </p:bg>
    <p:spTree>
      <p:nvGrpSpPr>
        <p:cNvPr id="1" name=""/>
        <p:cNvGrpSpPr/>
        <p:nvPr/>
      </p:nvGrpSpPr>
      <p:grpSpPr>
        <a:xfrm>
          <a:off x="0" y="0"/>
          <a:ext cx="0" cy="0"/>
          <a:chOff x="0" y="0"/>
          <a:chExt cx="0" cy="0"/>
        </a:xfrm>
      </p:grpSpPr>
      <p:sp>
        <p:nvSpPr>
          <p:cNvPr id="2" name="Freeform 2"/>
          <p:cNvSpPr/>
          <p:nvPr/>
        </p:nvSpPr>
        <p:spPr>
          <a:xfrm>
            <a:off x="2193946" y="2626158"/>
            <a:ext cx="13900109" cy="6217139"/>
          </a:xfrm>
          <a:custGeom>
            <a:avLst/>
            <a:gdLst/>
            <a:ahLst/>
            <a:cxnLst/>
            <a:rect l="l" t="t" r="r" b="b"/>
            <a:pathLst>
              <a:path w="13900109" h="6217139">
                <a:moveTo>
                  <a:pt x="0" y="0"/>
                </a:moveTo>
                <a:lnTo>
                  <a:pt x="13900108" y="0"/>
                </a:lnTo>
                <a:lnTo>
                  <a:pt x="13900108" y="6217139"/>
                </a:lnTo>
                <a:lnTo>
                  <a:pt x="0" y="62171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50165" y="7229475"/>
            <a:ext cx="4062430" cy="4114800"/>
          </a:xfrm>
          <a:custGeom>
            <a:avLst/>
            <a:gdLst/>
            <a:ahLst/>
            <a:cxnLst/>
            <a:rect l="l" t="t" r="r" b="b"/>
            <a:pathLst>
              <a:path w="4062430" h="4114800">
                <a:moveTo>
                  <a:pt x="0" y="0"/>
                </a:moveTo>
                <a:lnTo>
                  <a:pt x="4062430" y="0"/>
                </a:lnTo>
                <a:lnTo>
                  <a:pt x="406243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225858" y="7200900"/>
            <a:ext cx="3546209" cy="4114800"/>
          </a:xfrm>
          <a:custGeom>
            <a:avLst/>
            <a:gdLst/>
            <a:ahLst/>
            <a:cxnLst/>
            <a:rect l="l" t="t" r="r" b="b"/>
            <a:pathLst>
              <a:path w="3546209" h="4114800">
                <a:moveTo>
                  <a:pt x="0" y="0"/>
                </a:moveTo>
                <a:lnTo>
                  <a:pt x="3546210" y="0"/>
                </a:lnTo>
                <a:lnTo>
                  <a:pt x="354621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9548247">
            <a:off x="14436573" y="-1437881"/>
            <a:ext cx="4866751" cy="4703379"/>
          </a:xfrm>
          <a:custGeom>
            <a:avLst/>
            <a:gdLst/>
            <a:ahLst/>
            <a:cxnLst/>
            <a:rect l="l" t="t" r="r" b="b"/>
            <a:pathLst>
              <a:path w="4866751" h="4703379">
                <a:moveTo>
                  <a:pt x="0" y="0"/>
                </a:moveTo>
                <a:lnTo>
                  <a:pt x="4866751" y="0"/>
                </a:lnTo>
                <a:lnTo>
                  <a:pt x="4866751" y="4703379"/>
                </a:lnTo>
                <a:lnTo>
                  <a:pt x="0" y="47033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6967971">
            <a:off x="-1073223" y="-829734"/>
            <a:ext cx="5506423" cy="4114800"/>
          </a:xfrm>
          <a:custGeom>
            <a:avLst/>
            <a:gdLst/>
            <a:ahLst/>
            <a:cxnLst/>
            <a:rect l="l" t="t" r="r" b="b"/>
            <a:pathLst>
              <a:path w="5506423" h="4114800">
                <a:moveTo>
                  <a:pt x="0" y="0"/>
                </a:moveTo>
                <a:lnTo>
                  <a:pt x="5506424" y="0"/>
                </a:lnTo>
                <a:lnTo>
                  <a:pt x="550642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4321086" y="1267258"/>
            <a:ext cx="9645829" cy="1368424"/>
          </a:xfrm>
          <a:prstGeom prst="rect">
            <a:avLst/>
          </a:prstGeom>
        </p:spPr>
        <p:txBody>
          <a:bodyPr lIns="0" tIns="0" rIns="0" bIns="0" rtlCol="0" anchor="t">
            <a:spAutoFit/>
          </a:bodyPr>
          <a:lstStyle/>
          <a:p>
            <a:pPr algn="ctr">
              <a:lnSpc>
                <a:spcPts val="11200"/>
              </a:lnSpc>
            </a:pPr>
            <a:r>
              <a:rPr lang="en-US" sz="8000">
                <a:solidFill>
                  <a:srgbClr val="4D3B08"/>
                </a:solidFill>
                <a:latin typeface="Montserrat Bold"/>
              </a:rPr>
              <a:t>Lý do chọn đề tài</a:t>
            </a:r>
          </a:p>
        </p:txBody>
      </p:sp>
      <p:sp>
        <p:nvSpPr>
          <p:cNvPr id="8" name="TextBox 8"/>
          <p:cNvSpPr txBox="1"/>
          <p:nvPr/>
        </p:nvSpPr>
        <p:spPr>
          <a:xfrm>
            <a:off x="2745819" y="3031607"/>
            <a:ext cx="12796363" cy="5595620"/>
          </a:xfrm>
          <a:prstGeom prst="rect">
            <a:avLst/>
          </a:prstGeom>
        </p:spPr>
        <p:txBody>
          <a:bodyPr lIns="0" tIns="0" rIns="0" bIns="0" rtlCol="0" anchor="t">
            <a:spAutoFit/>
          </a:bodyPr>
          <a:lstStyle/>
          <a:p>
            <a:pPr algn="just">
              <a:lnSpc>
                <a:spcPts val="4480"/>
              </a:lnSpc>
            </a:pPr>
            <a:r>
              <a:rPr lang="en-US" sz="3200">
                <a:solidFill>
                  <a:srgbClr val="4D3B08"/>
                </a:solidFill>
                <a:latin typeface="Varela Round"/>
              </a:rPr>
              <a:t>Những năm gần đây, tỉ lệ hoả hoạn xảy ra ngày càng cao nhất là ở các nơi đông dân cư như chung cư, nhà trọ,...Các vụ cháy dù lớn hay nhỏ dẫu có kịp thời ứng phó và giải quyết thì cũng đều để lại thiệt hại lớn cho những người liên quan. Do đó việc phòng ngừa, ngăn chặn cháy nổ trước khi nó ngoài tầm kiểm soát là việc hết sức quan trọng.</a:t>
            </a:r>
          </a:p>
          <a:p>
            <a:pPr algn="just">
              <a:lnSpc>
                <a:spcPts val="4480"/>
              </a:lnSpc>
            </a:pPr>
            <a:r>
              <a:rPr lang="en-US" sz="3200">
                <a:solidFill>
                  <a:srgbClr val="4D3B08"/>
                </a:solidFill>
                <a:latin typeface="Varela Round"/>
              </a:rPr>
              <a:t>Nhưng không phải lúc nào chúng ta cũng có thể cẩn trọng, phát hiện kịp thời các dấu hiện trước khi xảy ra hoả hạn, vì vậy nhóm đã thiết kế mô hình cảnh báo cháy dựa trên cảm biến nhiệt độ để có thể phát hiện nguy cơ hoả hoạn trước khi nó bùng lên.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4C1A4"/>
        </a:solidFill>
        <a:effectLst/>
      </p:bgPr>
    </p:bg>
    <p:spTree>
      <p:nvGrpSpPr>
        <p:cNvPr id="1" name=""/>
        <p:cNvGrpSpPr/>
        <p:nvPr/>
      </p:nvGrpSpPr>
      <p:grpSpPr>
        <a:xfrm>
          <a:off x="0" y="0"/>
          <a:ext cx="0" cy="0"/>
          <a:chOff x="0" y="0"/>
          <a:chExt cx="0" cy="0"/>
        </a:xfrm>
      </p:grpSpPr>
      <p:sp>
        <p:nvSpPr>
          <p:cNvPr id="2" name="Freeform 2"/>
          <p:cNvSpPr/>
          <p:nvPr/>
        </p:nvSpPr>
        <p:spPr>
          <a:xfrm>
            <a:off x="-1002515" y="-1028700"/>
            <a:ext cx="4062430" cy="4114800"/>
          </a:xfrm>
          <a:custGeom>
            <a:avLst/>
            <a:gdLst/>
            <a:ahLst/>
            <a:cxnLst/>
            <a:rect l="l" t="t" r="r" b="b"/>
            <a:pathLst>
              <a:path w="4062430" h="411480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347666" y="5578638"/>
            <a:ext cx="5823269" cy="6310386"/>
          </a:xfrm>
          <a:custGeom>
            <a:avLst/>
            <a:gdLst/>
            <a:ahLst/>
            <a:cxnLst/>
            <a:rect l="l" t="t" r="r" b="b"/>
            <a:pathLst>
              <a:path w="5823269" h="6310386">
                <a:moveTo>
                  <a:pt x="0" y="0"/>
                </a:moveTo>
                <a:lnTo>
                  <a:pt x="5823268" y="0"/>
                </a:lnTo>
                <a:lnTo>
                  <a:pt x="5823268" y="6310386"/>
                </a:lnTo>
                <a:lnTo>
                  <a:pt x="0" y="63103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322262" y="-250533"/>
            <a:ext cx="1874076" cy="2558466"/>
          </a:xfrm>
          <a:custGeom>
            <a:avLst/>
            <a:gdLst/>
            <a:ahLst/>
            <a:cxnLst/>
            <a:rect l="l" t="t" r="r" b="b"/>
            <a:pathLst>
              <a:path w="1874076" h="2558466">
                <a:moveTo>
                  <a:pt x="0" y="0"/>
                </a:moveTo>
                <a:lnTo>
                  <a:pt x="1874076" y="0"/>
                </a:lnTo>
                <a:lnTo>
                  <a:pt x="1874076" y="2558466"/>
                </a:lnTo>
                <a:lnTo>
                  <a:pt x="0" y="2558466"/>
                </a:lnTo>
                <a:lnTo>
                  <a:pt x="0" y="0"/>
                </a:lnTo>
                <a:close/>
              </a:path>
            </a:pathLst>
          </a:custGeom>
          <a:blipFill>
            <a:blip r:embed="rId6"/>
            <a:stretch>
              <a:fillRect/>
            </a:stretch>
          </a:blipFill>
        </p:spPr>
      </p:sp>
      <p:sp>
        <p:nvSpPr>
          <p:cNvPr id="5" name="TextBox 5"/>
          <p:cNvSpPr txBox="1"/>
          <p:nvPr/>
        </p:nvSpPr>
        <p:spPr>
          <a:xfrm>
            <a:off x="3971309" y="571500"/>
            <a:ext cx="10345383" cy="2203914"/>
          </a:xfrm>
          <a:prstGeom prst="rect">
            <a:avLst/>
          </a:prstGeom>
        </p:spPr>
        <p:txBody>
          <a:bodyPr lIns="0" tIns="0" rIns="0" bIns="0" rtlCol="0" anchor="t">
            <a:spAutoFit/>
          </a:bodyPr>
          <a:lstStyle/>
          <a:p>
            <a:pPr algn="ctr">
              <a:lnSpc>
                <a:spcPts val="11200"/>
              </a:lnSpc>
            </a:pPr>
            <a:r>
              <a:rPr lang="en-US" sz="8000">
                <a:solidFill>
                  <a:srgbClr val="FFF6DC"/>
                </a:solidFill>
                <a:latin typeface="Arimo Bold"/>
              </a:rPr>
              <a:t>NỘI DUNG BÁO CÁO</a:t>
            </a:r>
          </a:p>
        </p:txBody>
      </p:sp>
      <p:sp>
        <p:nvSpPr>
          <p:cNvPr id="6" name="TextBox 6"/>
          <p:cNvSpPr txBox="1"/>
          <p:nvPr/>
        </p:nvSpPr>
        <p:spPr>
          <a:xfrm>
            <a:off x="5475961" y="3731803"/>
            <a:ext cx="1914964" cy="804408"/>
          </a:xfrm>
          <a:prstGeom prst="rect">
            <a:avLst/>
          </a:prstGeom>
        </p:spPr>
        <p:txBody>
          <a:bodyPr lIns="0" tIns="0" rIns="0" bIns="0" rtlCol="0" anchor="t">
            <a:spAutoFit/>
          </a:bodyPr>
          <a:lstStyle/>
          <a:p>
            <a:pPr algn="ctr">
              <a:lnSpc>
                <a:spcPts val="6525"/>
              </a:lnSpc>
            </a:pPr>
            <a:r>
              <a:rPr lang="en-US" sz="4660">
                <a:solidFill>
                  <a:srgbClr val="FFF6DC"/>
                </a:solidFill>
                <a:latin typeface="Genty Sans"/>
              </a:rPr>
              <a:t>01</a:t>
            </a:r>
          </a:p>
        </p:txBody>
      </p:sp>
      <p:sp>
        <p:nvSpPr>
          <p:cNvPr id="7" name="TextBox 7"/>
          <p:cNvSpPr txBox="1"/>
          <p:nvPr/>
        </p:nvSpPr>
        <p:spPr>
          <a:xfrm>
            <a:off x="5475961" y="5312343"/>
            <a:ext cx="1914964" cy="804408"/>
          </a:xfrm>
          <a:prstGeom prst="rect">
            <a:avLst/>
          </a:prstGeom>
        </p:spPr>
        <p:txBody>
          <a:bodyPr lIns="0" tIns="0" rIns="0" bIns="0" rtlCol="0" anchor="t">
            <a:spAutoFit/>
          </a:bodyPr>
          <a:lstStyle/>
          <a:p>
            <a:pPr algn="ctr">
              <a:lnSpc>
                <a:spcPts val="6525"/>
              </a:lnSpc>
            </a:pPr>
            <a:r>
              <a:rPr lang="en-US" sz="4660">
                <a:solidFill>
                  <a:srgbClr val="FFF6DC"/>
                </a:solidFill>
                <a:latin typeface="Genty Sans"/>
              </a:rPr>
              <a:t>02</a:t>
            </a:r>
          </a:p>
        </p:txBody>
      </p:sp>
      <p:sp>
        <p:nvSpPr>
          <p:cNvPr id="8" name="TextBox 8"/>
          <p:cNvSpPr txBox="1"/>
          <p:nvPr/>
        </p:nvSpPr>
        <p:spPr>
          <a:xfrm>
            <a:off x="5475961" y="6890130"/>
            <a:ext cx="1914964" cy="804408"/>
          </a:xfrm>
          <a:prstGeom prst="rect">
            <a:avLst/>
          </a:prstGeom>
        </p:spPr>
        <p:txBody>
          <a:bodyPr lIns="0" tIns="0" rIns="0" bIns="0" rtlCol="0" anchor="t">
            <a:spAutoFit/>
          </a:bodyPr>
          <a:lstStyle/>
          <a:p>
            <a:pPr algn="ctr">
              <a:lnSpc>
                <a:spcPts val="6525"/>
              </a:lnSpc>
            </a:pPr>
            <a:r>
              <a:rPr lang="en-US" sz="4660">
                <a:solidFill>
                  <a:srgbClr val="FFF6DC"/>
                </a:solidFill>
                <a:latin typeface="Genty Sans"/>
              </a:rPr>
              <a:t>03</a:t>
            </a:r>
          </a:p>
        </p:txBody>
      </p:sp>
      <p:sp>
        <p:nvSpPr>
          <p:cNvPr id="9" name="TextBox 9"/>
          <p:cNvSpPr txBox="1"/>
          <p:nvPr/>
        </p:nvSpPr>
        <p:spPr>
          <a:xfrm>
            <a:off x="7166479" y="3730220"/>
            <a:ext cx="5141785" cy="811530"/>
          </a:xfrm>
          <a:prstGeom prst="rect">
            <a:avLst/>
          </a:prstGeom>
        </p:spPr>
        <p:txBody>
          <a:bodyPr lIns="0" tIns="0" rIns="0" bIns="0" rtlCol="0" anchor="t">
            <a:spAutoFit/>
          </a:bodyPr>
          <a:lstStyle/>
          <a:p>
            <a:pPr algn="l">
              <a:lnSpc>
                <a:spcPts val="6719"/>
              </a:lnSpc>
            </a:pPr>
            <a:r>
              <a:rPr lang="en-US" sz="4800">
                <a:solidFill>
                  <a:srgbClr val="FFF6DC"/>
                </a:solidFill>
                <a:latin typeface="Cabin Bold"/>
              </a:rPr>
              <a:t>Dụng cụ và thiết bị </a:t>
            </a:r>
          </a:p>
        </p:txBody>
      </p:sp>
      <p:sp>
        <p:nvSpPr>
          <p:cNvPr id="10" name="TextBox 10"/>
          <p:cNvSpPr txBox="1"/>
          <p:nvPr/>
        </p:nvSpPr>
        <p:spPr>
          <a:xfrm>
            <a:off x="7166479" y="5302437"/>
            <a:ext cx="5141785" cy="811530"/>
          </a:xfrm>
          <a:prstGeom prst="rect">
            <a:avLst/>
          </a:prstGeom>
        </p:spPr>
        <p:txBody>
          <a:bodyPr lIns="0" tIns="0" rIns="0" bIns="0" rtlCol="0" anchor="t">
            <a:spAutoFit/>
          </a:bodyPr>
          <a:lstStyle/>
          <a:p>
            <a:pPr algn="l">
              <a:lnSpc>
                <a:spcPts val="6719"/>
              </a:lnSpc>
            </a:pPr>
            <a:r>
              <a:rPr lang="en-US" sz="4800">
                <a:solidFill>
                  <a:srgbClr val="FFF6DC"/>
                </a:solidFill>
                <a:latin typeface="Cabin Bold"/>
              </a:rPr>
              <a:t>Kịch bản triển khai</a:t>
            </a:r>
          </a:p>
        </p:txBody>
      </p:sp>
      <p:sp>
        <p:nvSpPr>
          <p:cNvPr id="11" name="TextBox 11"/>
          <p:cNvSpPr txBox="1"/>
          <p:nvPr/>
        </p:nvSpPr>
        <p:spPr>
          <a:xfrm>
            <a:off x="7166479" y="6896870"/>
            <a:ext cx="5141785" cy="811530"/>
          </a:xfrm>
          <a:prstGeom prst="rect">
            <a:avLst/>
          </a:prstGeom>
        </p:spPr>
        <p:txBody>
          <a:bodyPr lIns="0" tIns="0" rIns="0" bIns="0" rtlCol="0" anchor="t">
            <a:spAutoFit/>
          </a:bodyPr>
          <a:lstStyle/>
          <a:p>
            <a:pPr algn="l">
              <a:lnSpc>
                <a:spcPts val="6719"/>
              </a:lnSpc>
            </a:pPr>
            <a:r>
              <a:rPr lang="en-US" sz="4800">
                <a:solidFill>
                  <a:srgbClr val="FFF6DC"/>
                </a:solidFill>
                <a:latin typeface="Cabin Bold"/>
              </a:rPr>
              <a:t>Demo</a:t>
            </a:r>
          </a:p>
        </p:txBody>
      </p:sp>
      <p:sp>
        <p:nvSpPr>
          <p:cNvPr id="12" name="TextBox 12"/>
          <p:cNvSpPr txBox="1"/>
          <p:nvPr/>
        </p:nvSpPr>
        <p:spPr>
          <a:xfrm>
            <a:off x="5475961" y="8453892"/>
            <a:ext cx="1914964" cy="804408"/>
          </a:xfrm>
          <a:prstGeom prst="rect">
            <a:avLst/>
          </a:prstGeom>
        </p:spPr>
        <p:txBody>
          <a:bodyPr lIns="0" tIns="0" rIns="0" bIns="0" rtlCol="0" anchor="t">
            <a:spAutoFit/>
          </a:bodyPr>
          <a:lstStyle/>
          <a:p>
            <a:pPr algn="ctr">
              <a:lnSpc>
                <a:spcPts val="6525"/>
              </a:lnSpc>
            </a:pPr>
            <a:r>
              <a:rPr lang="en-US" sz="4660">
                <a:solidFill>
                  <a:srgbClr val="FFF6DC"/>
                </a:solidFill>
                <a:latin typeface="Genty Sans"/>
              </a:rPr>
              <a:t>04</a:t>
            </a:r>
          </a:p>
        </p:txBody>
      </p:sp>
      <p:sp>
        <p:nvSpPr>
          <p:cNvPr id="13" name="TextBox 13"/>
          <p:cNvSpPr txBox="1"/>
          <p:nvPr/>
        </p:nvSpPr>
        <p:spPr>
          <a:xfrm>
            <a:off x="7166479" y="8489450"/>
            <a:ext cx="5141785" cy="811530"/>
          </a:xfrm>
          <a:prstGeom prst="rect">
            <a:avLst/>
          </a:prstGeom>
        </p:spPr>
        <p:txBody>
          <a:bodyPr lIns="0" tIns="0" rIns="0" bIns="0" rtlCol="0" anchor="t">
            <a:spAutoFit/>
          </a:bodyPr>
          <a:lstStyle/>
          <a:p>
            <a:pPr algn="l">
              <a:lnSpc>
                <a:spcPts val="6719"/>
              </a:lnSpc>
            </a:pPr>
            <a:r>
              <a:rPr lang="en-US" sz="4800">
                <a:solidFill>
                  <a:srgbClr val="FFF6DC"/>
                </a:solidFill>
                <a:latin typeface="Cabin Bold"/>
              </a:rPr>
              <a:t>Kết quả</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6DC"/>
        </a:solidFill>
        <a:effectLst/>
      </p:bgPr>
    </p:bg>
    <p:spTree>
      <p:nvGrpSpPr>
        <p:cNvPr id="1" name=""/>
        <p:cNvGrpSpPr/>
        <p:nvPr/>
      </p:nvGrpSpPr>
      <p:grpSpPr>
        <a:xfrm>
          <a:off x="0" y="0"/>
          <a:ext cx="0" cy="0"/>
          <a:chOff x="0" y="0"/>
          <a:chExt cx="0" cy="0"/>
        </a:xfrm>
      </p:grpSpPr>
      <p:sp>
        <p:nvSpPr>
          <p:cNvPr id="2" name="Freeform 2"/>
          <p:cNvSpPr/>
          <p:nvPr/>
        </p:nvSpPr>
        <p:spPr>
          <a:xfrm>
            <a:off x="3576732" y="2903179"/>
            <a:ext cx="11973669" cy="6169918"/>
          </a:xfrm>
          <a:custGeom>
            <a:avLst/>
            <a:gdLst/>
            <a:ahLst/>
            <a:cxnLst/>
            <a:rect l="l" t="t" r="r" b="b"/>
            <a:pathLst>
              <a:path w="11973669" h="6169918">
                <a:moveTo>
                  <a:pt x="0" y="0"/>
                </a:moveTo>
                <a:lnTo>
                  <a:pt x="11973669" y="0"/>
                </a:lnTo>
                <a:lnTo>
                  <a:pt x="11973669" y="6169918"/>
                </a:lnTo>
                <a:lnTo>
                  <a:pt x="0" y="6169918"/>
                </a:lnTo>
                <a:lnTo>
                  <a:pt x="0" y="0"/>
                </a:lnTo>
                <a:close/>
              </a:path>
            </a:pathLst>
          </a:custGeom>
          <a:blipFill>
            <a:blip r:embed="rId2"/>
            <a:stretch>
              <a:fillRect/>
            </a:stretch>
          </a:blipFill>
        </p:spPr>
      </p:sp>
      <p:grpSp>
        <p:nvGrpSpPr>
          <p:cNvPr id="3" name="Group 3"/>
          <p:cNvGrpSpPr/>
          <p:nvPr/>
        </p:nvGrpSpPr>
        <p:grpSpPr>
          <a:xfrm>
            <a:off x="857656" y="3166910"/>
            <a:ext cx="3086100" cy="2821228"/>
            <a:chOff x="0" y="0"/>
            <a:chExt cx="812800" cy="743040"/>
          </a:xfrm>
        </p:grpSpPr>
        <p:sp>
          <p:nvSpPr>
            <p:cNvPr id="4" name="Freeform 4"/>
            <p:cNvSpPr/>
            <p:nvPr/>
          </p:nvSpPr>
          <p:spPr>
            <a:xfrm>
              <a:off x="0" y="0"/>
              <a:ext cx="827989" cy="747278"/>
            </a:xfrm>
            <a:custGeom>
              <a:avLst/>
              <a:gdLst/>
              <a:ahLst/>
              <a:cxnLst/>
              <a:rect l="l" t="t" r="r" b="b"/>
              <a:pathLst>
                <a:path w="827989" h="747278">
                  <a:moveTo>
                    <a:pt x="461490" y="0"/>
                  </a:moveTo>
                  <a:cubicBezTo>
                    <a:pt x="470405" y="0"/>
                    <a:pt x="479374" y="0"/>
                    <a:pt x="488272" y="0"/>
                  </a:cubicBezTo>
                  <a:cubicBezTo>
                    <a:pt x="559210" y="12410"/>
                    <a:pt x="603543" y="53721"/>
                    <a:pt x="623736" y="121318"/>
                  </a:cubicBezTo>
                  <a:cubicBezTo>
                    <a:pt x="742003" y="112304"/>
                    <a:pt x="827989" y="240120"/>
                    <a:pt x="775586" y="365567"/>
                  </a:cubicBezTo>
                  <a:cubicBezTo>
                    <a:pt x="793012" y="391927"/>
                    <a:pt x="807550" y="421413"/>
                    <a:pt x="812800" y="460989"/>
                  </a:cubicBezTo>
                  <a:cubicBezTo>
                    <a:pt x="812800" y="472325"/>
                    <a:pt x="812800" y="483636"/>
                    <a:pt x="812800" y="494971"/>
                  </a:cubicBezTo>
                  <a:cubicBezTo>
                    <a:pt x="797154" y="595695"/>
                    <a:pt x="729827" y="663757"/>
                    <a:pt x="619295" y="645434"/>
                  </a:cubicBezTo>
                  <a:cubicBezTo>
                    <a:pt x="590856" y="697152"/>
                    <a:pt x="540252" y="747278"/>
                    <a:pt x="461507" y="742493"/>
                  </a:cubicBezTo>
                  <a:cubicBezTo>
                    <a:pt x="420804" y="739098"/>
                    <a:pt x="392488" y="719432"/>
                    <a:pt x="367697" y="695540"/>
                  </a:cubicBezTo>
                  <a:cubicBezTo>
                    <a:pt x="341584" y="715400"/>
                    <a:pt x="313304" y="730986"/>
                    <a:pt x="272443" y="731158"/>
                  </a:cubicBezTo>
                  <a:cubicBezTo>
                    <a:pt x="177910" y="731452"/>
                    <a:pt x="114672" y="654938"/>
                    <a:pt x="113139" y="549987"/>
                  </a:cubicBezTo>
                  <a:cubicBezTo>
                    <a:pt x="52367" y="525435"/>
                    <a:pt x="11206" y="479606"/>
                    <a:pt x="0" y="401185"/>
                  </a:cubicBezTo>
                  <a:cubicBezTo>
                    <a:pt x="0" y="389850"/>
                    <a:pt x="0" y="378490"/>
                    <a:pt x="0" y="367203"/>
                  </a:cubicBezTo>
                  <a:cubicBezTo>
                    <a:pt x="12369" y="289494"/>
                    <a:pt x="51292" y="240681"/>
                    <a:pt x="116099" y="219989"/>
                  </a:cubicBezTo>
                  <a:cubicBezTo>
                    <a:pt x="112205" y="88900"/>
                    <a:pt x="241837" y="6987"/>
                    <a:pt x="348333" y="64739"/>
                  </a:cubicBezTo>
                  <a:cubicBezTo>
                    <a:pt x="373689" y="36181"/>
                    <a:pt x="409562" y="5033"/>
                    <a:pt x="461490" y="0"/>
                  </a:cubicBezTo>
                  <a:close/>
                </a:path>
              </a:pathLst>
            </a:custGeom>
            <a:solidFill>
              <a:srgbClr val="B1C9EF"/>
            </a:solidFill>
          </p:spPr>
        </p:sp>
        <p:sp>
          <p:nvSpPr>
            <p:cNvPr id="5" name="TextBox 5"/>
            <p:cNvSpPr txBox="1"/>
            <p:nvPr/>
          </p:nvSpPr>
          <p:spPr>
            <a:xfrm>
              <a:off x="38100" y="47640"/>
              <a:ext cx="736600" cy="589251"/>
            </a:xfrm>
            <a:prstGeom prst="rect">
              <a:avLst/>
            </a:prstGeom>
          </p:spPr>
          <p:txBody>
            <a:bodyPr lIns="50800" tIns="50800" rIns="50800" bIns="50800" rtlCol="0" anchor="ctr"/>
            <a:lstStyle/>
            <a:p>
              <a:pPr algn="ctr">
                <a:lnSpc>
                  <a:spcPts val="4339"/>
                </a:lnSpc>
              </a:pPr>
              <a:r>
                <a:rPr lang="en-US" sz="3099">
                  <a:solidFill>
                    <a:srgbClr val="000000"/>
                  </a:solidFill>
                  <a:latin typeface="Maven Pro"/>
                </a:rPr>
                <a:t>Bo mạch ESP8266</a:t>
              </a:r>
            </a:p>
            <a:p>
              <a:pPr algn="ctr">
                <a:lnSpc>
                  <a:spcPts val="4339"/>
                </a:lnSpc>
              </a:pPr>
              <a:r>
                <a:rPr lang="en-US" sz="3099">
                  <a:solidFill>
                    <a:srgbClr val="000000"/>
                  </a:solidFill>
                  <a:latin typeface="Maven Pro"/>
                </a:rPr>
                <a:t>Wemos D1 R2</a:t>
              </a:r>
            </a:p>
          </p:txBody>
        </p:sp>
      </p:grpSp>
      <p:grpSp>
        <p:nvGrpSpPr>
          <p:cNvPr id="6" name="Group 6"/>
          <p:cNvGrpSpPr/>
          <p:nvPr/>
        </p:nvGrpSpPr>
        <p:grpSpPr>
          <a:xfrm>
            <a:off x="13513458" y="1282133"/>
            <a:ext cx="3745842" cy="3031660"/>
            <a:chOff x="0" y="0"/>
            <a:chExt cx="986559" cy="798462"/>
          </a:xfrm>
        </p:grpSpPr>
        <p:sp>
          <p:nvSpPr>
            <p:cNvPr id="7" name="Freeform 7"/>
            <p:cNvSpPr/>
            <p:nvPr/>
          </p:nvSpPr>
          <p:spPr>
            <a:xfrm>
              <a:off x="0" y="0"/>
              <a:ext cx="1001749" cy="802700"/>
            </a:xfrm>
            <a:custGeom>
              <a:avLst/>
              <a:gdLst/>
              <a:ahLst/>
              <a:cxnLst/>
              <a:rect l="l" t="t" r="r" b="b"/>
              <a:pathLst>
                <a:path w="1001749" h="802700">
                  <a:moveTo>
                    <a:pt x="560147" y="0"/>
                  </a:moveTo>
                  <a:cubicBezTo>
                    <a:pt x="570968" y="0"/>
                    <a:pt x="581854" y="0"/>
                    <a:pt x="592654" y="0"/>
                  </a:cubicBezTo>
                  <a:cubicBezTo>
                    <a:pt x="678757" y="13336"/>
                    <a:pt x="732568" y="57728"/>
                    <a:pt x="757078" y="130367"/>
                  </a:cubicBezTo>
                  <a:cubicBezTo>
                    <a:pt x="900627" y="120680"/>
                    <a:pt x="1001749" y="258031"/>
                    <a:pt x="941390" y="392834"/>
                  </a:cubicBezTo>
                  <a:cubicBezTo>
                    <a:pt x="962541" y="421160"/>
                    <a:pt x="980187" y="452846"/>
                    <a:pt x="986559" y="495373"/>
                  </a:cubicBezTo>
                  <a:cubicBezTo>
                    <a:pt x="986559" y="507556"/>
                    <a:pt x="986559" y="519709"/>
                    <a:pt x="986559" y="531890"/>
                  </a:cubicBezTo>
                  <a:cubicBezTo>
                    <a:pt x="967568" y="640127"/>
                    <a:pt x="885849" y="713266"/>
                    <a:pt x="751687" y="693576"/>
                  </a:cubicBezTo>
                  <a:cubicBezTo>
                    <a:pt x="717169" y="749151"/>
                    <a:pt x="655746" y="802700"/>
                    <a:pt x="560167" y="797875"/>
                  </a:cubicBezTo>
                  <a:cubicBezTo>
                    <a:pt x="510763" y="794226"/>
                    <a:pt x="476394" y="773094"/>
                    <a:pt x="446302" y="747419"/>
                  </a:cubicBezTo>
                  <a:cubicBezTo>
                    <a:pt x="414608" y="768761"/>
                    <a:pt x="380282" y="785510"/>
                    <a:pt x="330685" y="785694"/>
                  </a:cubicBezTo>
                  <a:cubicBezTo>
                    <a:pt x="215944" y="786010"/>
                    <a:pt x="139186" y="703789"/>
                    <a:pt x="137326" y="591010"/>
                  </a:cubicBezTo>
                  <a:cubicBezTo>
                    <a:pt x="63562" y="564627"/>
                    <a:pt x="13602" y="515379"/>
                    <a:pt x="0" y="431109"/>
                  </a:cubicBezTo>
                  <a:cubicBezTo>
                    <a:pt x="0" y="418928"/>
                    <a:pt x="0" y="406721"/>
                    <a:pt x="0" y="394592"/>
                  </a:cubicBezTo>
                  <a:cubicBezTo>
                    <a:pt x="15014" y="311086"/>
                    <a:pt x="62257" y="258633"/>
                    <a:pt x="140919" y="236398"/>
                  </a:cubicBezTo>
                  <a:cubicBezTo>
                    <a:pt x="136192" y="95531"/>
                    <a:pt x="293537" y="7508"/>
                    <a:pt x="422799" y="69568"/>
                  </a:cubicBezTo>
                  <a:cubicBezTo>
                    <a:pt x="453575" y="38879"/>
                    <a:pt x="497118" y="5408"/>
                    <a:pt x="560147" y="0"/>
                  </a:cubicBezTo>
                  <a:close/>
                </a:path>
              </a:pathLst>
            </a:custGeom>
            <a:solidFill>
              <a:srgbClr val="B1C9EF"/>
            </a:solidFill>
          </p:spPr>
        </p:sp>
        <p:sp>
          <p:nvSpPr>
            <p:cNvPr id="8" name="TextBox 8"/>
            <p:cNvSpPr txBox="1"/>
            <p:nvPr/>
          </p:nvSpPr>
          <p:spPr>
            <a:xfrm>
              <a:off x="46245" y="47352"/>
              <a:ext cx="894069" cy="637044"/>
            </a:xfrm>
            <a:prstGeom prst="rect">
              <a:avLst/>
            </a:prstGeom>
          </p:spPr>
          <p:txBody>
            <a:bodyPr lIns="50800" tIns="50800" rIns="50800" bIns="50800" rtlCol="0" anchor="ctr"/>
            <a:lstStyle/>
            <a:p>
              <a:pPr algn="ctr">
                <a:lnSpc>
                  <a:spcPts val="5179"/>
                </a:lnSpc>
              </a:pPr>
              <a:r>
                <a:rPr lang="en-US" sz="3699">
                  <a:solidFill>
                    <a:srgbClr val="000000"/>
                  </a:solidFill>
                  <a:latin typeface="Maven Pro"/>
                </a:rPr>
                <a:t>Cảm biến nhiệt DHT22</a:t>
              </a:r>
            </a:p>
          </p:txBody>
        </p:sp>
      </p:grpSp>
      <p:grpSp>
        <p:nvGrpSpPr>
          <p:cNvPr id="9" name="Group 9"/>
          <p:cNvGrpSpPr/>
          <p:nvPr/>
        </p:nvGrpSpPr>
        <p:grpSpPr>
          <a:xfrm>
            <a:off x="10687575" y="7838718"/>
            <a:ext cx="4698804" cy="2025253"/>
            <a:chOff x="0" y="0"/>
            <a:chExt cx="1237545" cy="533400"/>
          </a:xfrm>
        </p:grpSpPr>
        <p:sp>
          <p:nvSpPr>
            <p:cNvPr id="10" name="Freeform 10"/>
            <p:cNvSpPr/>
            <p:nvPr/>
          </p:nvSpPr>
          <p:spPr>
            <a:xfrm>
              <a:off x="0" y="0"/>
              <a:ext cx="1252734" cy="537638"/>
            </a:xfrm>
            <a:custGeom>
              <a:avLst/>
              <a:gdLst/>
              <a:ahLst/>
              <a:cxnLst/>
              <a:rect l="l" t="t" r="r" b="b"/>
              <a:pathLst>
                <a:path w="1252734" h="537638">
                  <a:moveTo>
                    <a:pt x="702651" y="0"/>
                  </a:moveTo>
                  <a:cubicBezTo>
                    <a:pt x="716225" y="0"/>
                    <a:pt x="729881" y="0"/>
                    <a:pt x="743428" y="0"/>
                  </a:cubicBezTo>
                  <a:cubicBezTo>
                    <a:pt x="851437" y="8909"/>
                    <a:pt x="918937" y="38564"/>
                    <a:pt x="949682" y="87090"/>
                  </a:cubicBezTo>
                  <a:cubicBezTo>
                    <a:pt x="1129751" y="80618"/>
                    <a:pt x="1252734" y="172373"/>
                    <a:pt x="1180885" y="262426"/>
                  </a:cubicBezTo>
                  <a:cubicBezTo>
                    <a:pt x="1207417" y="281349"/>
                    <a:pt x="1229551" y="302517"/>
                    <a:pt x="1237545" y="330926"/>
                  </a:cubicBezTo>
                  <a:cubicBezTo>
                    <a:pt x="1237545" y="339065"/>
                    <a:pt x="1237545" y="347184"/>
                    <a:pt x="1237545" y="355321"/>
                  </a:cubicBezTo>
                  <a:cubicBezTo>
                    <a:pt x="1213722" y="427627"/>
                    <a:pt x="1111213" y="476486"/>
                    <a:pt x="942920" y="463333"/>
                  </a:cubicBezTo>
                  <a:cubicBezTo>
                    <a:pt x="899620" y="500459"/>
                    <a:pt x="822571" y="537638"/>
                    <a:pt x="702676" y="533008"/>
                  </a:cubicBezTo>
                  <a:cubicBezTo>
                    <a:pt x="640704" y="530570"/>
                    <a:pt x="597591" y="516453"/>
                    <a:pt x="559844" y="499302"/>
                  </a:cubicBezTo>
                  <a:cubicBezTo>
                    <a:pt x="520086" y="513559"/>
                    <a:pt x="477027" y="524747"/>
                    <a:pt x="414813" y="524871"/>
                  </a:cubicBezTo>
                  <a:cubicBezTo>
                    <a:pt x="270881" y="525082"/>
                    <a:pt x="174596" y="470155"/>
                    <a:pt x="172262" y="394815"/>
                  </a:cubicBezTo>
                  <a:cubicBezTo>
                    <a:pt x="79733" y="377190"/>
                    <a:pt x="17063" y="344291"/>
                    <a:pt x="0" y="287995"/>
                  </a:cubicBezTo>
                  <a:cubicBezTo>
                    <a:pt x="0" y="279858"/>
                    <a:pt x="0" y="271704"/>
                    <a:pt x="0" y="263601"/>
                  </a:cubicBezTo>
                  <a:cubicBezTo>
                    <a:pt x="18833" y="207816"/>
                    <a:pt x="78096" y="172776"/>
                    <a:pt x="176769" y="157922"/>
                  </a:cubicBezTo>
                  <a:cubicBezTo>
                    <a:pt x="170840" y="63818"/>
                    <a:pt x="368214" y="5016"/>
                    <a:pt x="530362" y="46474"/>
                  </a:cubicBezTo>
                  <a:cubicBezTo>
                    <a:pt x="568967" y="25973"/>
                    <a:pt x="623587" y="3613"/>
                    <a:pt x="702651" y="0"/>
                  </a:cubicBezTo>
                  <a:close/>
                </a:path>
              </a:pathLst>
            </a:custGeom>
            <a:solidFill>
              <a:srgbClr val="B1C9EF"/>
            </a:solidFill>
          </p:spPr>
        </p:sp>
        <p:sp>
          <p:nvSpPr>
            <p:cNvPr id="11" name="TextBox 11"/>
            <p:cNvSpPr txBox="1"/>
            <p:nvPr/>
          </p:nvSpPr>
          <p:spPr>
            <a:xfrm>
              <a:off x="58010" y="3175"/>
              <a:ext cx="1121525" cy="454025"/>
            </a:xfrm>
            <a:prstGeom prst="rect">
              <a:avLst/>
            </a:prstGeom>
          </p:spPr>
          <p:txBody>
            <a:bodyPr lIns="50800" tIns="50800" rIns="50800" bIns="50800" rtlCol="0" anchor="ctr"/>
            <a:lstStyle/>
            <a:p>
              <a:pPr algn="ctr">
                <a:lnSpc>
                  <a:spcPts val="5039"/>
                </a:lnSpc>
              </a:pPr>
              <a:r>
                <a:rPr lang="en-US" sz="3599">
                  <a:solidFill>
                    <a:srgbClr val="000000"/>
                  </a:solidFill>
                  <a:latin typeface="Maven Pro"/>
                </a:rPr>
                <a:t>Các dụng cụ khác</a:t>
              </a:r>
            </a:p>
          </p:txBody>
        </p:sp>
      </p:grpSp>
      <p:sp>
        <p:nvSpPr>
          <p:cNvPr id="12" name="TextBox 12"/>
          <p:cNvSpPr txBox="1"/>
          <p:nvPr/>
        </p:nvSpPr>
        <p:spPr>
          <a:xfrm>
            <a:off x="2020387" y="866775"/>
            <a:ext cx="9645829" cy="1377949"/>
          </a:xfrm>
          <a:prstGeom prst="rect">
            <a:avLst/>
          </a:prstGeom>
        </p:spPr>
        <p:txBody>
          <a:bodyPr lIns="0" tIns="0" rIns="0" bIns="0" rtlCol="0" anchor="t">
            <a:spAutoFit/>
          </a:bodyPr>
          <a:lstStyle/>
          <a:p>
            <a:pPr algn="l">
              <a:lnSpc>
                <a:spcPts val="11200"/>
              </a:lnSpc>
            </a:pPr>
            <a:r>
              <a:rPr lang="en-US" sz="8000">
                <a:solidFill>
                  <a:srgbClr val="4D3B08"/>
                </a:solidFill>
                <a:latin typeface="Cabin Bold"/>
              </a:rPr>
              <a:t>Dụng cụ và thiết bị </a:t>
            </a:r>
          </a:p>
        </p:txBody>
      </p:sp>
      <p:sp>
        <p:nvSpPr>
          <p:cNvPr id="13" name="TextBox 13"/>
          <p:cNvSpPr txBox="1"/>
          <p:nvPr/>
        </p:nvSpPr>
        <p:spPr>
          <a:xfrm>
            <a:off x="592247" y="1186883"/>
            <a:ext cx="1428140" cy="804408"/>
          </a:xfrm>
          <a:prstGeom prst="rect">
            <a:avLst/>
          </a:prstGeom>
        </p:spPr>
        <p:txBody>
          <a:bodyPr lIns="0" tIns="0" rIns="0" bIns="0" rtlCol="0" anchor="t">
            <a:spAutoFit/>
          </a:bodyPr>
          <a:lstStyle/>
          <a:p>
            <a:pPr algn="ctr">
              <a:lnSpc>
                <a:spcPts val="6525"/>
              </a:lnSpc>
            </a:pPr>
            <a:r>
              <a:rPr lang="en-US" sz="4660">
                <a:solidFill>
                  <a:srgbClr val="FFF6DC"/>
                </a:solidFill>
                <a:latin typeface="Genty Sans"/>
              </a:rPr>
              <a:t>01</a:t>
            </a:r>
          </a:p>
        </p:txBody>
      </p:sp>
      <p:sp>
        <p:nvSpPr>
          <p:cNvPr id="14" name="AutoShape 14"/>
          <p:cNvSpPr/>
          <p:nvPr/>
        </p:nvSpPr>
        <p:spPr>
          <a:xfrm flipH="1" flipV="1">
            <a:off x="3817071" y="4577524"/>
            <a:ext cx="2251853" cy="565976"/>
          </a:xfrm>
          <a:prstGeom prst="line">
            <a:avLst/>
          </a:prstGeom>
          <a:ln w="95250" cap="flat">
            <a:solidFill>
              <a:srgbClr val="000000"/>
            </a:solidFill>
            <a:prstDash val="solid"/>
            <a:headEnd type="none" w="sm" len="sm"/>
            <a:tailEnd type="triangle" w="lg" len="med"/>
          </a:ln>
        </p:spPr>
      </p:sp>
      <p:sp>
        <p:nvSpPr>
          <p:cNvPr id="15" name="AutoShape 15"/>
          <p:cNvSpPr/>
          <p:nvPr/>
        </p:nvSpPr>
        <p:spPr>
          <a:xfrm>
            <a:off x="9144000" y="7838718"/>
            <a:ext cx="1543575" cy="1012627"/>
          </a:xfrm>
          <a:prstGeom prst="line">
            <a:avLst/>
          </a:prstGeom>
          <a:ln w="95250" cap="flat">
            <a:solidFill>
              <a:srgbClr val="000000"/>
            </a:solidFill>
            <a:prstDash val="solid"/>
            <a:headEnd type="none" w="sm" len="sm"/>
            <a:tailEnd type="triangle" w="lg" len="med"/>
          </a:ln>
        </p:spPr>
      </p:sp>
      <p:sp>
        <p:nvSpPr>
          <p:cNvPr id="16" name="AutoShape 16"/>
          <p:cNvSpPr/>
          <p:nvPr/>
        </p:nvSpPr>
        <p:spPr>
          <a:xfrm>
            <a:off x="5897880" y="5143500"/>
            <a:ext cx="6492240" cy="0"/>
          </a:xfrm>
          <a:prstGeom prst="line">
            <a:avLst/>
          </a:prstGeom>
          <a:ln w="38100" cap="flat">
            <a:solidFill>
              <a:srgbClr val="000000"/>
            </a:solidFill>
            <a:prstDash val="sysDot"/>
            <a:headEnd type="none" w="sm" len="sm"/>
            <a:tailEnd type="none" w="sm" len="sm"/>
          </a:ln>
        </p:spPr>
      </p:sp>
      <p:sp>
        <p:nvSpPr>
          <p:cNvPr id="17" name="AutoShape 17"/>
          <p:cNvSpPr/>
          <p:nvPr/>
        </p:nvSpPr>
        <p:spPr>
          <a:xfrm flipV="1">
            <a:off x="9959865" y="2797963"/>
            <a:ext cx="3553593" cy="1515830"/>
          </a:xfrm>
          <a:prstGeom prst="line">
            <a:avLst/>
          </a:prstGeom>
          <a:ln w="95250" cap="flat">
            <a:solidFill>
              <a:srgbClr val="000000"/>
            </a:solidFill>
            <a:prstDash val="solid"/>
            <a:headEnd type="none" w="sm" len="sm"/>
            <a:tailEnd type="triangle" w="lg" len="med"/>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6DC"/>
        </a:solidFill>
        <a:effectLst/>
      </p:bgPr>
    </p:bg>
    <p:spTree>
      <p:nvGrpSpPr>
        <p:cNvPr id="1" name=""/>
        <p:cNvGrpSpPr/>
        <p:nvPr/>
      </p:nvGrpSpPr>
      <p:grpSpPr>
        <a:xfrm>
          <a:off x="0" y="0"/>
          <a:ext cx="0" cy="0"/>
          <a:chOff x="0" y="0"/>
          <a:chExt cx="0" cy="0"/>
        </a:xfrm>
      </p:grpSpPr>
      <p:sp>
        <p:nvSpPr>
          <p:cNvPr id="2" name="Freeform 2" descr="Blue Organic Blob with Happy Face Illustration"/>
          <p:cNvSpPr/>
          <p:nvPr/>
        </p:nvSpPr>
        <p:spPr>
          <a:xfrm>
            <a:off x="-778076" y="7200900"/>
            <a:ext cx="3546209" cy="4114800"/>
          </a:xfrm>
          <a:custGeom>
            <a:avLst/>
            <a:gdLst/>
            <a:ahLst/>
            <a:cxnLst/>
            <a:rect l="l" t="t" r="r" b="b"/>
            <a:pathLst>
              <a:path w="3546209" h="4114800">
                <a:moveTo>
                  <a:pt x="0" y="0"/>
                </a:moveTo>
                <a:lnTo>
                  <a:pt x="3546209" y="0"/>
                </a:lnTo>
                <a:lnTo>
                  <a:pt x="3546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descr="Blob Aesthetic Element"/>
          <p:cNvSpPr/>
          <p:nvPr/>
        </p:nvSpPr>
        <p:spPr>
          <a:xfrm>
            <a:off x="15415192" y="-2035548"/>
            <a:ext cx="3688217" cy="5472838"/>
          </a:xfrm>
          <a:custGeom>
            <a:avLst/>
            <a:gdLst/>
            <a:ahLst/>
            <a:cxnLst/>
            <a:rect l="l" t="t" r="r" b="b"/>
            <a:pathLst>
              <a:path w="3688217" h="5472838">
                <a:moveTo>
                  <a:pt x="0" y="0"/>
                </a:moveTo>
                <a:lnTo>
                  <a:pt x="3688216" y="0"/>
                </a:lnTo>
                <a:lnTo>
                  <a:pt x="3688216" y="5472838"/>
                </a:lnTo>
                <a:lnTo>
                  <a:pt x="0" y="54728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822684" y="2516136"/>
            <a:ext cx="5970671" cy="5970671"/>
          </a:xfrm>
          <a:custGeom>
            <a:avLst/>
            <a:gdLst/>
            <a:ahLst/>
            <a:cxnLst/>
            <a:rect l="l" t="t" r="r" b="b"/>
            <a:pathLst>
              <a:path w="5970671" h="5970671">
                <a:moveTo>
                  <a:pt x="0" y="0"/>
                </a:moveTo>
                <a:lnTo>
                  <a:pt x="5970671" y="0"/>
                </a:lnTo>
                <a:lnTo>
                  <a:pt x="5970671" y="5970671"/>
                </a:lnTo>
                <a:lnTo>
                  <a:pt x="0" y="5970671"/>
                </a:lnTo>
                <a:lnTo>
                  <a:pt x="0" y="0"/>
                </a:lnTo>
                <a:close/>
              </a:path>
            </a:pathLst>
          </a:custGeom>
          <a:blipFill>
            <a:blip r:embed="rId6"/>
            <a:stretch>
              <a:fillRect/>
            </a:stretch>
          </a:blipFill>
        </p:spPr>
      </p:sp>
      <p:sp>
        <p:nvSpPr>
          <p:cNvPr id="5" name="TextBox 5"/>
          <p:cNvSpPr txBox="1"/>
          <p:nvPr/>
        </p:nvSpPr>
        <p:spPr>
          <a:xfrm>
            <a:off x="-581223" y="1087155"/>
            <a:ext cx="13195109" cy="1149350"/>
          </a:xfrm>
          <a:prstGeom prst="rect">
            <a:avLst/>
          </a:prstGeom>
        </p:spPr>
        <p:txBody>
          <a:bodyPr lIns="0" tIns="0" rIns="0" bIns="0" rtlCol="0" anchor="t">
            <a:spAutoFit/>
          </a:bodyPr>
          <a:lstStyle/>
          <a:p>
            <a:pPr marL="0" lvl="0" indent="0" algn="ctr">
              <a:lnSpc>
                <a:spcPts val="8800"/>
              </a:lnSpc>
            </a:pPr>
            <a:r>
              <a:rPr lang="en-US" sz="8000">
                <a:solidFill>
                  <a:srgbClr val="4D3B08"/>
                </a:solidFill>
                <a:latin typeface="Cabin Bold"/>
              </a:rPr>
              <a:t>Dụng cụ và thiết bị</a:t>
            </a:r>
          </a:p>
        </p:txBody>
      </p:sp>
      <p:sp>
        <p:nvSpPr>
          <p:cNvPr id="6" name="TextBox 6"/>
          <p:cNvSpPr txBox="1"/>
          <p:nvPr/>
        </p:nvSpPr>
        <p:spPr>
          <a:xfrm>
            <a:off x="4456775" y="8870726"/>
            <a:ext cx="11519027" cy="689423"/>
          </a:xfrm>
          <a:prstGeom prst="rect">
            <a:avLst/>
          </a:prstGeom>
        </p:spPr>
        <p:txBody>
          <a:bodyPr lIns="0" tIns="0" rIns="0" bIns="0" rtlCol="0" anchor="t">
            <a:spAutoFit/>
          </a:bodyPr>
          <a:lstStyle/>
          <a:p>
            <a:pPr marL="0" lvl="0" indent="0" algn="ctr">
              <a:lnSpc>
                <a:spcPts val="5575"/>
              </a:lnSpc>
              <a:spcBef>
                <a:spcPct val="0"/>
              </a:spcBef>
            </a:pPr>
            <a:r>
              <a:rPr lang="en-US" sz="3982">
                <a:solidFill>
                  <a:srgbClr val="4D3B08"/>
                </a:solidFill>
                <a:latin typeface="Genty Sans"/>
              </a:rPr>
              <a:t>BOARD ESP8266 Wemos D1 R2</a:t>
            </a:r>
          </a:p>
        </p:txBody>
      </p:sp>
      <p:sp>
        <p:nvSpPr>
          <p:cNvPr id="7" name="TextBox 7"/>
          <p:cNvSpPr txBox="1"/>
          <p:nvPr/>
        </p:nvSpPr>
        <p:spPr>
          <a:xfrm>
            <a:off x="592247" y="1186883"/>
            <a:ext cx="1428140" cy="787969"/>
          </a:xfrm>
          <a:prstGeom prst="rect">
            <a:avLst/>
          </a:prstGeom>
        </p:spPr>
        <p:txBody>
          <a:bodyPr lIns="0" tIns="0" rIns="0" bIns="0" rtlCol="0" anchor="t">
            <a:spAutoFit/>
          </a:bodyPr>
          <a:lstStyle/>
          <a:p>
            <a:pPr algn="ctr">
              <a:lnSpc>
                <a:spcPts val="6443"/>
              </a:lnSpc>
            </a:pPr>
            <a:r>
              <a:rPr lang="en-US" sz="4602">
                <a:solidFill>
                  <a:srgbClr val="FFF6DC"/>
                </a:solidFill>
                <a:latin typeface="Genty Sans"/>
              </a:rPr>
              <a:t>01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6DC"/>
        </a:solidFill>
        <a:effectLst/>
      </p:bgPr>
    </p:bg>
    <p:spTree>
      <p:nvGrpSpPr>
        <p:cNvPr id="1" name=""/>
        <p:cNvGrpSpPr/>
        <p:nvPr/>
      </p:nvGrpSpPr>
      <p:grpSpPr>
        <a:xfrm>
          <a:off x="0" y="0"/>
          <a:ext cx="0" cy="0"/>
          <a:chOff x="0" y="0"/>
          <a:chExt cx="0" cy="0"/>
        </a:xfrm>
      </p:grpSpPr>
      <p:sp>
        <p:nvSpPr>
          <p:cNvPr id="2" name="Freeform 2" descr="Blue Organic Blob with Happy Face Illustration"/>
          <p:cNvSpPr/>
          <p:nvPr/>
        </p:nvSpPr>
        <p:spPr>
          <a:xfrm>
            <a:off x="-778076" y="7200900"/>
            <a:ext cx="3546209" cy="4114800"/>
          </a:xfrm>
          <a:custGeom>
            <a:avLst/>
            <a:gdLst/>
            <a:ahLst/>
            <a:cxnLst/>
            <a:rect l="l" t="t" r="r" b="b"/>
            <a:pathLst>
              <a:path w="3546209" h="4114800">
                <a:moveTo>
                  <a:pt x="0" y="0"/>
                </a:moveTo>
                <a:lnTo>
                  <a:pt x="3546209" y="0"/>
                </a:lnTo>
                <a:lnTo>
                  <a:pt x="3546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descr="Blob Aesthetic Element"/>
          <p:cNvSpPr/>
          <p:nvPr/>
        </p:nvSpPr>
        <p:spPr>
          <a:xfrm>
            <a:off x="15415192" y="-2035548"/>
            <a:ext cx="3688217" cy="5472838"/>
          </a:xfrm>
          <a:custGeom>
            <a:avLst/>
            <a:gdLst/>
            <a:ahLst/>
            <a:cxnLst/>
            <a:rect l="l" t="t" r="r" b="b"/>
            <a:pathLst>
              <a:path w="3688217" h="5472838">
                <a:moveTo>
                  <a:pt x="0" y="0"/>
                </a:moveTo>
                <a:lnTo>
                  <a:pt x="3688216" y="0"/>
                </a:lnTo>
                <a:lnTo>
                  <a:pt x="3688216" y="5472838"/>
                </a:lnTo>
                <a:lnTo>
                  <a:pt x="0" y="54728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844591" y="2753300"/>
            <a:ext cx="7178319" cy="5694800"/>
          </a:xfrm>
          <a:custGeom>
            <a:avLst/>
            <a:gdLst/>
            <a:ahLst/>
            <a:cxnLst/>
            <a:rect l="l" t="t" r="r" b="b"/>
            <a:pathLst>
              <a:path w="7178319" h="5694800">
                <a:moveTo>
                  <a:pt x="0" y="0"/>
                </a:moveTo>
                <a:lnTo>
                  <a:pt x="7178320" y="0"/>
                </a:lnTo>
                <a:lnTo>
                  <a:pt x="7178320" y="5694800"/>
                </a:lnTo>
                <a:lnTo>
                  <a:pt x="0" y="5694800"/>
                </a:lnTo>
                <a:lnTo>
                  <a:pt x="0" y="0"/>
                </a:lnTo>
                <a:close/>
              </a:path>
            </a:pathLst>
          </a:custGeom>
          <a:blipFill>
            <a:blip r:embed="rId6"/>
            <a:stretch>
              <a:fillRect/>
            </a:stretch>
          </a:blipFill>
        </p:spPr>
      </p:sp>
      <p:sp>
        <p:nvSpPr>
          <p:cNvPr id="5" name="TextBox 5"/>
          <p:cNvSpPr txBox="1"/>
          <p:nvPr/>
        </p:nvSpPr>
        <p:spPr>
          <a:xfrm>
            <a:off x="-581223" y="1087155"/>
            <a:ext cx="13195109" cy="1149350"/>
          </a:xfrm>
          <a:prstGeom prst="rect">
            <a:avLst/>
          </a:prstGeom>
        </p:spPr>
        <p:txBody>
          <a:bodyPr lIns="0" tIns="0" rIns="0" bIns="0" rtlCol="0" anchor="t">
            <a:spAutoFit/>
          </a:bodyPr>
          <a:lstStyle/>
          <a:p>
            <a:pPr marL="0" lvl="0" indent="0" algn="ctr">
              <a:lnSpc>
                <a:spcPts val="8800"/>
              </a:lnSpc>
            </a:pPr>
            <a:r>
              <a:rPr lang="en-US" sz="8000">
                <a:solidFill>
                  <a:srgbClr val="4D3B08"/>
                </a:solidFill>
                <a:latin typeface="Cabin Bold"/>
              </a:rPr>
              <a:t>Dụng cụ và thiết bị</a:t>
            </a:r>
          </a:p>
        </p:txBody>
      </p:sp>
      <p:sp>
        <p:nvSpPr>
          <p:cNvPr id="6" name="TextBox 6"/>
          <p:cNvSpPr txBox="1"/>
          <p:nvPr/>
        </p:nvSpPr>
        <p:spPr>
          <a:xfrm>
            <a:off x="8622158" y="8836660"/>
            <a:ext cx="2492621" cy="748031"/>
          </a:xfrm>
          <a:prstGeom prst="rect">
            <a:avLst/>
          </a:prstGeom>
        </p:spPr>
        <p:txBody>
          <a:bodyPr lIns="0" tIns="0" rIns="0" bIns="0" rtlCol="0" anchor="t">
            <a:spAutoFit/>
          </a:bodyPr>
          <a:lstStyle/>
          <a:p>
            <a:pPr marL="0" lvl="0" indent="0" algn="ctr">
              <a:lnSpc>
                <a:spcPts val="6019"/>
              </a:lnSpc>
              <a:spcBef>
                <a:spcPct val="0"/>
              </a:spcBef>
            </a:pPr>
            <a:r>
              <a:rPr lang="en-US" sz="4299">
                <a:solidFill>
                  <a:srgbClr val="4D3B08"/>
                </a:solidFill>
                <a:latin typeface="Genty Sans"/>
              </a:rPr>
              <a:t>DHT22</a:t>
            </a:r>
          </a:p>
        </p:txBody>
      </p:sp>
      <p:sp>
        <p:nvSpPr>
          <p:cNvPr id="7" name="TextBox 7"/>
          <p:cNvSpPr txBox="1"/>
          <p:nvPr/>
        </p:nvSpPr>
        <p:spPr>
          <a:xfrm>
            <a:off x="592247" y="1186883"/>
            <a:ext cx="1428140" cy="787969"/>
          </a:xfrm>
          <a:prstGeom prst="rect">
            <a:avLst/>
          </a:prstGeom>
        </p:spPr>
        <p:txBody>
          <a:bodyPr lIns="0" tIns="0" rIns="0" bIns="0" rtlCol="0" anchor="t">
            <a:spAutoFit/>
          </a:bodyPr>
          <a:lstStyle/>
          <a:p>
            <a:pPr algn="ctr">
              <a:lnSpc>
                <a:spcPts val="6443"/>
              </a:lnSpc>
            </a:pPr>
            <a:r>
              <a:rPr lang="en-US" sz="4602">
                <a:solidFill>
                  <a:srgbClr val="FFF6DC"/>
                </a:solidFill>
                <a:latin typeface="Genty Sans"/>
              </a:rPr>
              <a:t>01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6DC"/>
        </a:solidFill>
        <a:effectLst/>
      </p:bgPr>
    </p:bg>
    <p:spTree>
      <p:nvGrpSpPr>
        <p:cNvPr id="1" name=""/>
        <p:cNvGrpSpPr/>
        <p:nvPr/>
      </p:nvGrpSpPr>
      <p:grpSpPr>
        <a:xfrm>
          <a:off x="0" y="0"/>
          <a:ext cx="0" cy="0"/>
          <a:chOff x="0" y="0"/>
          <a:chExt cx="0" cy="0"/>
        </a:xfrm>
      </p:grpSpPr>
      <p:sp>
        <p:nvSpPr>
          <p:cNvPr id="2" name="Freeform 2" descr="Blue Organic Blob with Happy Face Illustration"/>
          <p:cNvSpPr/>
          <p:nvPr/>
        </p:nvSpPr>
        <p:spPr>
          <a:xfrm>
            <a:off x="-778076" y="7200900"/>
            <a:ext cx="3546209" cy="4114800"/>
          </a:xfrm>
          <a:custGeom>
            <a:avLst/>
            <a:gdLst/>
            <a:ahLst/>
            <a:cxnLst/>
            <a:rect l="l" t="t" r="r" b="b"/>
            <a:pathLst>
              <a:path w="3546209" h="4114800">
                <a:moveTo>
                  <a:pt x="0" y="0"/>
                </a:moveTo>
                <a:lnTo>
                  <a:pt x="3546209" y="0"/>
                </a:lnTo>
                <a:lnTo>
                  <a:pt x="3546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descr="Blob Aesthetic Element"/>
          <p:cNvSpPr/>
          <p:nvPr/>
        </p:nvSpPr>
        <p:spPr>
          <a:xfrm>
            <a:off x="15415192" y="-2035548"/>
            <a:ext cx="3688217" cy="5472838"/>
          </a:xfrm>
          <a:custGeom>
            <a:avLst/>
            <a:gdLst/>
            <a:ahLst/>
            <a:cxnLst/>
            <a:rect l="l" t="t" r="r" b="b"/>
            <a:pathLst>
              <a:path w="3688217" h="5472838">
                <a:moveTo>
                  <a:pt x="0" y="0"/>
                </a:moveTo>
                <a:lnTo>
                  <a:pt x="3688216" y="0"/>
                </a:lnTo>
                <a:lnTo>
                  <a:pt x="3688216" y="5472838"/>
                </a:lnTo>
                <a:lnTo>
                  <a:pt x="0" y="54728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035426" y="3210747"/>
            <a:ext cx="7322795" cy="5707202"/>
          </a:xfrm>
          <a:custGeom>
            <a:avLst/>
            <a:gdLst/>
            <a:ahLst/>
            <a:cxnLst/>
            <a:rect l="l" t="t" r="r" b="b"/>
            <a:pathLst>
              <a:path w="7322795" h="5707202">
                <a:moveTo>
                  <a:pt x="0" y="0"/>
                </a:moveTo>
                <a:lnTo>
                  <a:pt x="7322795" y="0"/>
                </a:lnTo>
                <a:lnTo>
                  <a:pt x="7322795" y="5707202"/>
                </a:lnTo>
                <a:lnTo>
                  <a:pt x="0" y="5707202"/>
                </a:lnTo>
                <a:lnTo>
                  <a:pt x="0" y="0"/>
                </a:lnTo>
                <a:close/>
              </a:path>
            </a:pathLst>
          </a:custGeom>
          <a:blipFill>
            <a:blip r:embed="rId6"/>
            <a:stretch>
              <a:fillRect b="-1914"/>
            </a:stretch>
          </a:blipFill>
        </p:spPr>
      </p:sp>
      <p:sp>
        <p:nvSpPr>
          <p:cNvPr id="5" name="TextBox 5"/>
          <p:cNvSpPr txBox="1"/>
          <p:nvPr/>
        </p:nvSpPr>
        <p:spPr>
          <a:xfrm>
            <a:off x="-581223" y="1087155"/>
            <a:ext cx="13195109" cy="1149350"/>
          </a:xfrm>
          <a:prstGeom prst="rect">
            <a:avLst/>
          </a:prstGeom>
        </p:spPr>
        <p:txBody>
          <a:bodyPr lIns="0" tIns="0" rIns="0" bIns="0" rtlCol="0" anchor="t">
            <a:spAutoFit/>
          </a:bodyPr>
          <a:lstStyle/>
          <a:p>
            <a:pPr marL="0" lvl="0" indent="0" algn="ctr">
              <a:lnSpc>
                <a:spcPts val="8800"/>
              </a:lnSpc>
            </a:pPr>
            <a:r>
              <a:rPr lang="en-US" sz="8000">
                <a:solidFill>
                  <a:srgbClr val="4D3B08"/>
                </a:solidFill>
                <a:latin typeface="Cabin Bold"/>
              </a:rPr>
              <a:t>Dụng cụ và thiết bị</a:t>
            </a:r>
          </a:p>
        </p:txBody>
      </p:sp>
      <p:sp>
        <p:nvSpPr>
          <p:cNvPr id="6" name="TextBox 6"/>
          <p:cNvSpPr txBox="1"/>
          <p:nvPr/>
        </p:nvSpPr>
        <p:spPr>
          <a:xfrm>
            <a:off x="11179953" y="4001341"/>
            <a:ext cx="6079347" cy="602901"/>
          </a:xfrm>
          <a:prstGeom prst="rect">
            <a:avLst/>
          </a:prstGeom>
        </p:spPr>
        <p:txBody>
          <a:bodyPr lIns="0" tIns="0" rIns="0" bIns="0" rtlCol="0" anchor="t">
            <a:spAutoFit/>
          </a:bodyPr>
          <a:lstStyle/>
          <a:p>
            <a:pPr marL="0" lvl="0" indent="0" algn="just">
              <a:lnSpc>
                <a:spcPts val="5094"/>
              </a:lnSpc>
              <a:spcBef>
                <a:spcPct val="0"/>
              </a:spcBef>
            </a:pPr>
            <a:r>
              <a:rPr lang="en-US" sz="3638">
                <a:solidFill>
                  <a:srgbClr val="4D3B08"/>
                </a:solidFill>
                <a:latin typeface="Cabin Bold"/>
              </a:rPr>
              <a:t>MỘT SỐ DỤNG CỤ KHÁC:</a:t>
            </a:r>
          </a:p>
        </p:txBody>
      </p:sp>
      <p:sp>
        <p:nvSpPr>
          <p:cNvPr id="7" name="TextBox 7"/>
          <p:cNvSpPr txBox="1"/>
          <p:nvPr/>
        </p:nvSpPr>
        <p:spPr>
          <a:xfrm>
            <a:off x="592247" y="1186883"/>
            <a:ext cx="1428140" cy="787969"/>
          </a:xfrm>
          <a:prstGeom prst="rect">
            <a:avLst/>
          </a:prstGeom>
        </p:spPr>
        <p:txBody>
          <a:bodyPr lIns="0" tIns="0" rIns="0" bIns="0" rtlCol="0" anchor="t">
            <a:spAutoFit/>
          </a:bodyPr>
          <a:lstStyle/>
          <a:p>
            <a:pPr algn="ctr">
              <a:lnSpc>
                <a:spcPts val="6443"/>
              </a:lnSpc>
            </a:pPr>
            <a:r>
              <a:rPr lang="en-US" sz="4602">
                <a:solidFill>
                  <a:srgbClr val="FFF6DC"/>
                </a:solidFill>
                <a:latin typeface="Genty Sans"/>
              </a:rPr>
              <a:t>01</a:t>
            </a:r>
          </a:p>
        </p:txBody>
      </p:sp>
      <p:sp>
        <p:nvSpPr>
          <p:cNvPr id="8" name="TextBox 8"/>
          <p:cNvSpPr txBox="1"/>
          <p:nvPr/>
        </p:nvSpPr>
        <p:spPr>
          <a:xfrm>
            <a:off x="11593970" y="4697814"/>
            <a:ext cx="4016700" cy="2999740"/>
          </a:xfrm>
          <a:prstGeom prst="rect">
            <a:avLst/>
          </a:prstGeom>
        </p:spPr>
        <p:txBody>
          <a:bodyPr lIns="0" tIns="0" rIns="0" bIns="0" rtlCol="0" anchor="t">
            <a:spAutoFit/>
          </a:bodyPr>
          <a:lstStyle/>
          <a:p>
            <a:pPr algn="l">
              <a:lnSpc>
                <a:spcPts val="4759"/>
              </a:lnSpc>
            </a:pPr>
            <a:r>
              <a:rPr lang="en-US" sz="3399">
                <a:solidFill>
                  <a:srgbClr val="000000"/>
                </a:solidFill>
                <a:latin typeface="Arimo"/>
              </a:rPr>
              <a:t>Bảng mạch</a:t>
            </a:r>
          </a:p>
          <a:p>
            <a:pPr algn="l">
              <a:lnSpc>
                <a:spcPts val="4759"/>
              </a:lnSpc>
            </a:pPr>
            <a:r>
              <a:rPr lang="en-US" sz="3399">
                <a:solidFill>
                  <a:srgbClr val="000000"/>
                </a:solidFill>
                <a:latin typeface="Arimo"/>
              </a:rPr>
              <a:t>Đèn led</a:t>
            </a:r>
          </a:p>
          <a:p>
            <a:pPr algn="l">
              <a:lnSpc>
                <a:spcPts val="4759"/>
              </a:lnSpc>
            </a:pPr>
            <a:r>
              <a:rPr lang="en-US" sz="3399">
                <a:solidFill>
                  <a:srgbClr val="000000"/>
                </a:solidFill>
                <a:latin typeface="Arimo"/>
              </a:rPr>
              <a:t>Điện trở </a:t>
            </a:r>
          </a:p>
          <a:p>
            <a:pPr algn="l">
              <a:lnSpc>
                <a:spcPts val="4759"/>
              </a:lnSpc>
            </a:pPr>
            <a:r>
              <a:rPr lang="en-US" sz="3399">
                <a:solidFill>
                  <a:srgbClr val="000000"/>
                </a:solidFill>
                <a:latin typeface="Arimo"/>
              </a:rPr>
              <a:t>Dây nối</a:t>
            </a:r>
          </a:p>
          <a:p>
            <a:pPr algn="l">
              <a:lnSpc>
                <a:spcPts val="4759"/>
              </a:lnSpc>
            </a:pPr>
            <a:endParaRPr lang="en-US" sz="3399">
              <a:solidFill>
                <a:srgbClr val="000000"/>
              </a:solidFill>
              <a:latin typeface="Arim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6DC"/>
        </a:solidFill>
        <a:effectLst/>
      </p:bgPr>
    </p:bg>
    <p:spTree>
      <p:nvGrpSpPr>
        <p:cNvPr id="1" name=""/>
        <p:cNvGrpSpPr/>
        <p:nvPr/>
      </p:nvGrpSpPr>
      <p:grpSpPr>
        <a:xfrm>
          <a:off x="0" y="0"/>
          <a:ext cx="0" cy="0"/>
          <a:chOff x="0" y="0"/>
          <a:chExt cx="0" cy="0"/>
        </a:xfrm>
      </p:grpSpPr>
      <p:sp>
        <p:nvSpPr>
          <p:cNvPr id="2" name="Freeform 2"/>
          <p:cNvSpPr/>
          <p:nvPr/>
        </p:nvSpPr>
        <p:spPr>
          <a:xfrm>
            <a:off x="5613016" y="2841477"/>
            <a:ext cx="7499693" cy="5167289"/>
          </a:xfrm>
          <a:custGeom>
            <a:avLst/>
            <a:gdLst/>
            <a:ahLst/>
            <a:cxnLst/>
            <a:rect l="l" t="t" r="r" b="b"/>
            <a:pathLst>
              <a:path w="7499693" h="5167289">
                <a:moveTo>
                  <a:pt x="0" y="0"/>
                </a:moveTo>
                <a:lnTo>
                  <a:pt x="7499693" y="0"/>
                </a:lnTo>
                <a:lnTo>
                  <a:pt x="7499693" y="5167289"/>
                </a:lnTo>
                <a:lnTo>
                  <a:pt x="0" y="5167289"/>
                </a:lnTo>
                <a:lnTo>
                  <a:pt x="0" y="0"/>
                </a:lnTo>
                <a:close/>
              </a:path>
            </a:pathLst>
          </a:custGeom>
          <a:blipFill>
            <a:blip r:embed="rId2"/>
            <a:stretch>
              <a:fillRect/>
            </a:stretch>
          </a:blipFill>
        </p:spPr>
      </p:sp>
      <p:sp>
        <p:nvSpPr>
          <p:cNvPr id="3" name="TextBox 3"/>
          <p:cNvSpPr txBox="1"/>
          <p:nvPr/>
        </p:nvSpPr>
        <p:spPr>
          <a:xfrm>
            <a:off x="2020387" y="866775"/>
            <a:ext cx="9645829" cy="1377949"/>
          </a:xfrm>
          <a:prstGeom prst="rect">
            <a:avLst/>
          </a:prstGeom>
        </p:spPr>
        <p:txBody>
          <a:bodyPr lIns="0" tIns="0" rIns="0" bIns="0" rtlCol="0" anchor="t">
            <a:spAutoFit/>
          </a:bodyPr>
          <a:lstStyle/>
          <a:p>
            <a:pPr algn="l">
              <a:lnSpc>
                <a:spcPts val="11200"/>
              </a:lnSpc>
            </a:pPr>
            <a:r>
              <a:rPr lang="en-US" sz="8000">
                <a:solidFill>
                  <a:srgbClr val="4D3B08"/>
                </a:solidFill>
                <a:latin typeface="Cabin Bold"/>
              </a:rPr>
              <a:t>Dụng cụ và thiết bị </a:t>
            </a:r>
          </a:p>
        </p:txBody>
      </p:sp>
      <p:sp>
        <p:nvSpPr>
          <p:cNvPr id="4" name="TextBox 4"/>
          <p:cNvSpPr txBox="1"/>
          <p:nvPr/>
        </p:nvSpPr>
        <p:spPr>
          <a:xfrm>
            <a:off x="592247" y="1186883"/>
            <a:ext cx="1428140" cy="804408"/>
          </a:xfrm>
          <a:prstGeom prst="rect">
            <a:avLst/>
          </a:prstGeom>
        </p:spPr>
        <p:txBody>
          <a:bodyPr lIns="0" tIns="0" rIns="0" bIns="0" rtlCol="0" anchor="t">
            <a:spAutoFit/>
          </a:bodyPr>
          <a:lstStyle/>
          <a:p>
            <a:pPr algn="ctr">
              <a:lnSpc>
                <a:spcPts val="6525"/>
              </a:lnSpc>
            </a:pPr>
            <a:r>
              <a:rPr lang="en-US" sz="4660">
                <a:solidFill>
                  <a:srgbClr val="FFF6DC"/>
                </a:solidFill>
                <a:latin typeface="Genty Sans"/>
              </a:rPr>
              <a:t>01</a:t>
            </a:r>
          </a:p>
        </p:txBody>
      </p:sp>
      <p:sp>
        <p:nvSpPr>
          <p:cNvPr id="5" name="TextBox 5"/>
          <p:cNvSpPr txBox="1"/>
          <p:nvPr/>
        </p:nvSpPr>
        <p:spPr>
          <a:xfrm>
            <a:off x="7334635" y="8510269"/>
            <a:ext cx="4667327" cy="748031"/>
          </a:xfrm>
          <a:prstGeom prst="rect">
            <a:avLst/>
          </a:prstGeom>
        </p:spPr>
        <p:txBody>
          <a:bodyPr lIns="0" tIns="0" rIns="0" bIns="0" rtlCol="0" anchor="t">
            <a:spAutoFit/>
          </a:bodyPr>
          <a:lstStyle/>
          <a:p>
            <a:pPr marL="0" lvl="0" indent="0" algn="ctr">
              <a:lnSpc>
                <a:spcPts val="6019"/>
              </a:lnSpc>
              <a:spcBef>
                <a:spcPct val="0"/>
              </a:spcBef>
            </a:pPr>
            <a:r>
              <a:rPr lang="en-US" sz="4299">
                <a:solidFill>
                  <a:srgbClr val="4D3B08"/>
                </a:solidFill>
                <a:latin typeface="Genty Sans"/>
              </a:rPr>
              <a:t>ARDUINO IDE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TotalTime>
  <Words>480</Words>
  <Application>Microsoft Office PowerPoint</Application>
  <PresentationFormat>Custom</PresentationFormat>
  <Paragraphs>90</Paragraphs>
  <Slides>21</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21</vt:i4>
      </vt:variant>
    </vt:vector>
  </HeadingPairs>
  <TitlesOfParts>
    <vt:vector size="36" baseType="lpstr">
      <vt:lpstr>Quicksand Bold</vt:lpstr>
      <vt:lpstr>Cambria</vt:lpstr>
      <vt:lpstr>Arial</vt:lpstr>
      <vt:lpstr>Varela Round</vt:lpstr>
      <vt:lpstr>Cabin</vt:lpstr>
      <vt:lpstr>Arimo</vt:lpstr>
      <vt:lpstr>Montserrat Bold</vt:lpstr>
      <vt:lpstr>Genty Sans</vt:lpstr>
      <vt:lpstr>Calistoga</vt:lpstr>
      <vt:lpstr>Maven Pro</vt:lpstr>
      <vt:lpstr>Cabin Bold</vt:lpstr>
      <vt:lpstr>Arimo Bold</vt:lpstr>
      <vt:lpstr>Calibri</vt:lpstr>
      <vt:lpstr>Baloo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02: Cảnh báo cháy rừng sử dụng ESP8266</dc:title>
  <cp:lastModifiedBy>Nguyen Le Thao Ngoc</cp:lastModifiedBy>
  <cp:revision>2</cp:revision>
  <dcterms:created xsi:type="dcterms:W3CDTF">2006-08-16T00:00:00Z</dcterms:created>
  <dcterms:modified xsi:type="dcterms:W3CDTF">2024-06-10T05:44:48Z</dcterms:modified>
  <dc:identifier>DAGFMeo1YyI</dc:identifier>
</cp:coreProperties>
</file>